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27" r:id="rId2"/>
    <p:sldId id="347" r:id="rId3"/>
    <p:sldId id="348" r:id="rId4"/>
    <p:sldId id="349" r:id="rId5"/>
    <p:sldId id="350" r:id="rId6"/>
    <p:sldId id="353" r:id="rId7"/>
    <p:sldId id="398" r:id="rId8"/>
    <p:sldId id="352" r:id="rId9"/>
    <p:sldId id="354" r:id="rId10"/>
    <p:sldId id="355" r:id="rId11"/>
    <p:sldId id="357" r:id="rId12"/>
    <p:sldId id="358" r:id="rId13"/>
    <p:sldId id="359" r:id="rId14"/>
    <p:sldId id="361" r:id="rId15"/>
    <p:sldId id="366" r:id="rId16"/>
    <p:sldId id="365" r:id="rId17"/>
    <p:sldId id="367" r:id="rId18"/>
    <p:sldId id="369" r:id="rId19"/>
    <p:sldId id="371" r:id="rId20"/>
    <p:sldId id="395" r:id="rId21"/>
    <p:sldId id="396" r:id="rId22"/>
    <p:sldId id="397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21"/>
    <p:restoredTop sz="89286"/>
  </p:normalViewPr>
  <p:slideViewPr>
    <p:cSldViewPr snapToGrid="0">
      <p:cViewPr varScale="1">
        <p:scale>
          <a:sx n="102" d="100"/>
          <a:sy n="102" d="100"/>
        </p:scale>
        <p:origin x="19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271E6-79C3-2149-8D98-64DD61FE6C85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0A248-3994-AF48-87A7-DFFBD6C3B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2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2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13FF6BA-A100-404F-8EE4-1BF71CE78DE7}" type="slidenum">
              <a:rPr lang="en-US" altLang="en-US" sz="1200"/>
              <a:pPr eaLnBrk="1" hangingPunct="1"/>
              <a:t>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21231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S_{t_{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q,TDC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}}(e^{j\omega T_R})=\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{\left(\Delta t_{del}\right)^2}{12}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0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S_{t_{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q,TDC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}}(e^{j\omega T_R})=\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{\left(\Delta t_{del}\right)^2}{12}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90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S_{t_{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q,TDC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}}(e^{j\omega T_R})=\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{\left(\Delta t_{del}\right)^2}{12}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21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{\phi_{out}}{\phi_{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n,laser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}}(s)=\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{s^2}{s^2+\left(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{\tau}{2\pi}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{K_{laser}}{\Delta t_{del}}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{A_{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}I_{LSB}}{C} \right) (\alpha s T_R + \beta)}=\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{s^2}{s^2+\eta\alpha s T_R + \eta\beta}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{\phi_{out}}{t_{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q,TDC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}}(s)=\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{1}{s}\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{2\pi}{\tau}\eta (\alpha s T_R+\beta)}{s^2+\eta\alpha s T_R + \eta\beta}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S_{\phi_{out}}(f)|_{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{1}{T_R} \left|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{\phi_{out}}{t_{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q,iDAC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}}(f) \right|^2 S_{t_{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q,iDAC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}(e^{j\omega T_R})}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S_{\phi_{out}}(f)|_{laser}= \left|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{\phi_{out}}{\phi_{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n,laser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}}(f) \right|^2 S_{\phi_{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n,laser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}}(f) = 2\pi\Delta\nu \left|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{s}{s^2+s\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{\omega_0}{Q} + \omega_0^2} \right|^2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S_{\phi_{out}}(f)|_{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{1}{T_R} \left|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{\phi_{out}}{t_{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q,iDAC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}}(f) \right|^2 S_{t_{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q,iDAC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}(e^{j\omega T_R})}=\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{1}{12T_R} \left|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{2\pi}{\tau}\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{\Delta t_{del}}{\alpha}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{\omega_0}{Q}}{s^2+s\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{\omega_0}{Q} + \omega_0^2} \right|^2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S_{\phi_{out}}(f)|_{TDC}=\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{1}{T_R} \left|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{\phi_{out}}{t_{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q,TDC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}}(f) \right|^2 S_{t_{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q,TDC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}(e^{j\omega T_R})}=\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{(\Delta t_{del})^2}{12T_R} \left|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{1}{s}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{2\pi}{\tau} \eta T_R (s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omega_z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)}{s^2+ s\omega_0/Q + \omega_0^2} \right|^2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90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39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86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7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90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 Not Distribute: Access Restricted to BWRC 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4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800100" indent="-342900">
              <a:spcBef>
                <a:spcPts val="1200"/>
              </a:spcBef>
              <a:buFont typeface="Helvetica" panose="020B0604020202030204" pitchFamily="34" charset="0"/>
              <a:buChar char="−"/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53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79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82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80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9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5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3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7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46886"/>
            <a:ext cx="10515600" cy="4830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tx1"/>
                </a:solidFill>
                <a:latin typeface="calibri" charset="0"/>
              </a:defRPr>
            </a:lvl1pPr>
          </a:lstStyle>
          <a:p>
            <a:fld id="{1038C830-B3F3-47DA-A1D9-E0D4BD9777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96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 baseline="0">
          <a:solidFill>
            <a:schemeClr val="tx1"/>
          </a:solidFill>
          <a:latin typeface="calibri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 baseline="0">
          <a:solidFill>
            <a:schemeClr val="tx1"/>
          </a:solidFill>
          <a:latin typeface="calibri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emf"/><Relationship Id="rId12" Type="http://schemas.openxmlformats.org/officeDocument/2006/relationships/image" Target="../media/image31.emf"/><Relationship Id="rId13" Type="http://schemas.openxmlformats.org/officeDocument/2006/relationships/image" Target="../media/image32.emf"/><Relationship Id="rId14" Type="http://schemas.openxmlformats.org/officeDocument/2006/relationships/image" Target="../media/image33.emf"/><Relationship Id="rId1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emf"/><Relationship Id="rId12" Type="http://schemas.openxmlformats.org/officeDocument/2006/relationships/image" Target="../media/image31.emf"/><Relationship Id="rId13" Type="http://schemas.openxmlformats.org/officeDocument/2006/relationships/image" Target="../media/image32.emf"/><Relationship Id="rId14" Type="http://schemas.openxmlformats.org/officeDocument/2006/relationships/image" Target="../media/image33.emf"/><Relationship Id="rId1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emf"/><Relationship Id="rId12" Type="http://schemas.openxmlformats.org/officeDocument/2006/relationships/image" Target="../media/image31.emf"/><Relationship Id="rId13" Type="http://schemas.openxmlformats.org/officeDocument/2006/relationships/image" Target="../media/image32.emf"/><Relationship Id="rId14" Type="http://schemas.openxmlformats.org/officeDocument/2006/relationships/image" Target="../media/image33.emf"/><Relationship Id="rId1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emf"/><Relationship Id="rId20" Type="http://schemas.openxmlformats.org/officeDocument/2006/relationships/image" Target="../media/image58.emf"/><Relationship Id="rId21" Type="http://schemas.openxmlformats.org/officeDocument/2006/relationships/image" Target="../media/image59.emf"/><Relationship Id="rId22" Type="http://schemas.openxmlformats.org/officeDocument/2006/relationships/image" Target="../media/image60.emf"/><Relationship Id="rId23" Type="http://schemas.openxmlformats.org/officeDocument/2006/relationships/image" Target="../media/image61.emf"/><Relationship Id="rId24" Type="http://schemas.openxmlformats.org/officeDocument/2006/relationships/image" Target="../media/image62.emf"/><Relationship Id="rId25" Type="http://schemas.openxmlformats.org/officeDocument/2006/relationships/image" Target="../media/image63.emf"/><Relationship Id="rId26" Type="http://schemas.openxmlformats.org/officeDocument/2006/relationships/image" Target="../media/image64.emf"/><Relationship Id="rId27" Type="http://schemas.openxmlformats.org/officeDocument/2006/relationships/image" Target="../media/image65.emf"/><Relationship Id="rId28" Type="http://schemas.openxmlformats.org/officeDocument/2006/relationships/image" Target="../media/image66.emf"/><Relationship Id="rId29" Type="http://schemas.openxmlformats.org/officeDocument/2006/relationships/image" Target="../media/image67.emf"/><Relationship Id="rId30" Type="http://schemas.openxmlformats.org/officeDocument/2006/relationships/image" Target="../media/image68.emf"/><Relationship Id="rId10" Type="http://schemas.openxmlformats.org/officeDocument/2006/relationships/image" Target="../media/image48.emf"/><Relationship Id="rId11" Type="http://schemas.openxmlformats.org/officeDocument/2006/relationships/image" Target="../media/image49.emf"/><Relationship Id="rId12" Type="http://schemas.openxmlformats.org/officeDocument/2006/relationships/image" Target="../media/image50.emf"/><Relationship Id="rId13" Type="http://schemas.openxmlformats.org/officeDocument/2006/relationships/image" Target="../media/image51.emf"/><Relationship Id="rId14" Type="http://schemas.openxmlformats.org/officeDocument/2006/relationships/image" Target="../media/image52.emf"/><Relationship Id="rId15" Type="http://schemas.openxmlformats.org/officeDocument/2006/relationships/image" Target="../media/image53.emf"/><Relationship Id="rId16" Type="http://schemas.openxmlformats.org/officeDocument/2006/relationships/image" Target="../media/image54.emf"/><Relationship Id="rId17" Type="http://schemas.openxmlformats.org/officeDocument/2006/relationships/image" Target="../media/image55.emf"/><Relationship Id="rId18" Type="http://schemas.openxmlformats.org/officeDocument/2006/relationships/image" Target="../media/image56.emf"/><Relationship Id="rId19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emf"/><Relationship Id="rId20" Type="http://schemas.openxmlformats.org/officeDocument/2006/relationships/image" Target="../media/image88.emf"/><Relationship Id="rId21" Type="http://schemas.openxmlformats.org/officeDocument/2006/relationships/image" Target="../media/image89.emf"/><Relationship Id="rId22" Type="http://schemas.openxmlformats.org/officeDocument/2006/relationships/image" Target="../media/image90.emf"/><Relationship Id="rId10" Type="http://schemas.openxmlformats.org/officeDocument/2006/relationships/image" Target="../media/image78.emf"/><Relationship Id="rId11" Type="http://schemas.openxmlformats.org/officeDocument/2006/relationships/image" Target="../media/image79.emf"/><Relationship Id="rId12" Type="http://schemas.openxmlformats.org/officeDocument/2006/relationships/image" Target="../media/image80.emf"/><Relationship Id="rId13" Type="http://schemas.openxmlformats.org/officeDocument/2006/relationships/image" Target="../media/image81.emf"/><Relationship Id="rId14" Type="http://schemas.openxmlformats.org/officeDocument/2006/relationships/image" Target="../media/image82.emf"/><Relationship Id="rId15" Type="http://schemas.openxmlformats.org/officeDocument/2006/relationships/image" Target="../media/image83.emf"/><Relationship Id="rId16" Type="http://schemas.openxmlformats.org/officeDocument/2006/relationships/image" Target="../media/image84.emf"/><Relationship Id="rId17" Type="http://schemas.openxmlformats.org/officeDocument/2006/relationships/image" Target="../media/image85.emf"/><Relationship Id="rId18" Type="http://schemas.openxmlformats.org/officeDocument/2006/relationships/image" Target="../media/image86.emf"/><Relationship Id="rId19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8" Type="http://schemas.openxmlformats.org/officeDocument/2006/relationships/image" Target="../media/image76.emf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9.emf"/><Relationship Id="rId12" Type="http://schemas.openxmlformats.org/officeDocument/2006/relationships/image" Target="../media/image100.emf"/><Relationship Id="rId13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6" Type="http://schemas.openxmlformats.org/officeDocument/2006/relationships/image" Target="../media/image94.emf"/><Relationship Id="rId7" Type="http://schemas.openxmlformats.org/officeDocument/2006/relationships/image" Target="../media/image95.emf"/><Relationship Id="rId8" Type="http://schemas.openxmlformats.org/officeDocument/2006/relationships/image" Target="../media/image96.emf"/><Relationship Id="rId9" Type="http://schemas.openxmlformats.org/officeDocument/2006/relationships/image" Target="../media/image97.emf"/><Relationship Id="rId10" Type="http://schemas.openxmlformats.org/officeDocument/2006/relationships/image" Target="../media/image9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4" Type="http://schemas.openxmlformats.org/officeDocument/2006/relationships/image" Target="../media/image102.emf"/><Relationship Id="rId5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4" Type="http://schemas.openxmlformats.org/officeDocument/2006/relationships/image" Target="../media/image105.emf"/><Relationship Id="rId5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emf"/><Relationship Id="rId5" Type="http://schemas.openxmlformats.org/officeDocument/2006/relationships/image" Target="../media/image115.emf"/><Relationship Id="rId6" Type="http://schemas.openxmlformats.org/officeDocument/2006/relationships/image" Target="../media/image116.emf"/><Relationship Id="rId7" Type="http://schemas.openxmlformats.org/officeDocument/2006/relationships/image" Target="../media/image117.emf"/><Relationship Id="rId8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emf"/><Relationship Id="rId5" Type="http://schemas.openxmlformats.org/officeDocument/2006/relationships/image" Target="../media/image115.emf"/><Relationship Id="rId6" Type="http://schemas.openxmlformats.org/officeDocument/2006/relationships/image" Target="../media/image116.emf"/><Relationship Id="rId7" Type="http://schemas.openxmlformats.org/officeDocument/2006/relationships/image" Target="../media/image117.emf"/><Relationship Id="rId8" Type="http://schemas.openxmlformats.org/officeDocument/2006/relationships/image" Target="../media/image118.emf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8" Type="http://schemas.openxmlformats.org/officeDocument/2006/relationships/image" Target="../media/image127.emf"/><Relationship Id="rId9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24001" y="0"/>
            <a:ext cx="9143999" cy="6858000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ysClr val="windowText" lastClr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2499" y="304800"/>
            <a:ext cx="8556701" cy="228600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71800" y="2743200"/>
            <a:ext cx="8937702" cy="38862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067800" y="304800"/>
            <a:ext cx="2841702" cy="2286000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82499" y="2743200"/>
            <a:ext cx="2536901" cy="3886200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11271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44488"/>
            <a:ext cx="45720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204845" y="3058160"/>
            <a:ext cx="8704657" cy="163576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5400" b="1" dirty="0" smtClean="0">
                <a:solidFill>
                  <a:schemeClr val="bg1"/>
                </a:solidFill>
              </a:rPr>
              <a:t>Addressing Phase Noise Issues in FMCW Lidar</a:t>
            </a:r>
            <a:endParaRPr lang="en-US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204844" y="4846320"/>
            <a:ext cx="6838950" cy="381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2400" dirty="0">
                <a:solidFill>
                  <a:schemeClr val="bg1"/>
                </a:solidFill>
              </a:rPr>
              <a:t>Taehwan </a:t>
            </a:r>
            <a:r>
              <a:rPr lang="en-US" altLang="en-US" sz="2400" dirty="0" smtClean="0">
                <a:solidFill>
                  <a:schemeClr val="bg1"/>
                </a:solidFill>
              </a:rPr>
              <a:t>Kim</a:t>
            </a:r>
            <a:endParaRPr lang="en-US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39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Example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12420" y="1383833"/>
            <a:ext cx="5555166" cy="5076173"/>
          </a:xfrm>
        </p:spPr>
        <p:txBody>
          <a:bodyPr>
            <a:noAutofit/>
          </a:bodyPr>
          <a:lstStyle/>
          <a:p>
            <a:r>
              <a:rPr lang="en-US" dirty="0" smtClean="0"/>
              <a:t>Distance: 20m</a:t>
            </a:r>
          </a:p>
          <a:p>
            <a:r>
              <a:rPr lang="en-US" dirty="0" smtClean="0"/>
              <a:t>Linewidth: 10MHz</a:t>
            </a:r>
            <a:r>
              <a:rPr lang="en-US" baseline="30000" dirty="0" smtClean="0"/>
              <a:t>2</a:t>
            </a:r>
            <a:r>
              <a:rPr lang="en-US" dirty="0" smtClean="0"/>
              <a:t>/Hz</a:t>
            </a:r>
          </a:p>
          <a:p>
            <a:r>
              <a:rPr lang="en-US" dirty="0"/>
              <a:t>Chirp bandwidth: </a:t>
            </a:r>
            <a:r>
              <a:rPr lang="en-US" dirty="0" smtClean="0"/>
              <a:t>10GHz</a:t>
            </a:r>
          </a:p>
          <a:p>
            <a:r>
              <a:rPr lang="en-US" dirty="0" smtClean="0"/>
              <a:t>Scan time: 10us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Bin-size limited resolution: </a:t>
            </a:r>
            <a:r>
              <a:rPr lang="en-US" sz="2400" dirty="0" smtClean="0"/>
              <a:t>1.5cm</a:t>
            </a:r>
          </a:p>
          <a:p>
            <a:r>
              <a:rPr lang="en-US" dirty="0" smtClean="0"/>
              <a:t>100 </a:t>
            </a:r>
            <a:r>
              <a:rPr lang="en-US" dirty="0" smtClean="0"/>
              <a:t>samples</a:t>
            </a:r>
          </a:p>
          <a:p>
            <a:r>
              <a:rPr lang="en-US" dirty="0" smtClean="0"/>
              <a:t>Zero shot noise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58" y="4264024"/>
            <a:ext cx="3302845" cy="23146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357" y="4264024"/>
            <a:ext cx="3302845" cy="23146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62" y="1694054"/>
            <a:ext cx="3002586" cy="21042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597138" y="1325378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err="1" smtClean="0"/>
              <a:t>Periodogram</a:t>
            </a:r>
            <a:r>
              <a:rPr lang="en-US" b="1" dirty="0" smtClean="0"/>
              <a:t> + peak-finding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97970" y="3894692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LSE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773295" y="3834629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MLE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392395" y="2404589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smtClean="0"/>
              <a:t>𝜎=58.7cm</a:t>
            </a:r>
            <a:endParaRPr lang="en-US" b="1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6378424" y="4990633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𝜎=8.2cm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363967" y="4992252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𝜎=6.4cm</a:t>
            </a:r>
          </a:p>
        </p:txBody>
      </p:sp>
    </p:spTree>
    <p:extLst>
      <p:ext uri="{BB962C8B-B14F-4D97-AF65-F5344CB8AC3E}">
        <p14:creationId xmlns:p14="http://schemas.microsoft.com/office/powerpoint/2010/main" val="205534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Example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69" y="4306990"/>
            <a:ext cx="3302845" cy="231466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65" y="4306990"/>
            <a:ext cx="3302845" cy="231466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985" y="1656955"/>
            <a:ext cx="3302845" cy="2314662"/>
          </a:xfrm>
          <a:prstGeom prst="rect">
            <a:avLst/>
          </a:prstGeom>
        </p:spPr>
      </p:pic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312419" y="1428437"/>
            <a:ext cx="5630328" cy="5031570"/>
          </a:xfrm>
        </p:spPr>
        <p:txBody>
          <a:bodyPr>
            <a:noAutofit/>
          </a:bodyPr>
          <a:lstStyle/>
          <a:p>
            <a:r>
              <a:rPr lang="en-US" dirty="0" smtClean="0"/>
              <a:t>Distance: 20m</a:t>
            </a:r>
          </a:p>
          <a:p>
            <a:r>
              <a:rPr lang="en-US" dirty="0" smtClean="0"/>
              <a:t>Linewidth: 10MHz</a:t>
            </a:r>
            <a:r>
              <a:rPr lang="en-US" baseline="30000" dirty="0" smtClean="0"/>
              <a:t>2</a:t>
            </a:r>
            <a:r>
              <a:rPr lang="en-US" dirty="0" smtClean="0"/>
              <a:t>/Hz</a:t>
            </a:r>
          </a:p>
          <a:p>
            <a:r>
              <a:rPr lang="en-US" dirty="0"/>
              <a:t>Chirp bandwidth: </a:t>
            </a:r>
            <a:r>
              <a:rPr lang="en-US" dirty="0" smtClean="0">
                <a:solidFill>
                  <a:srgbClr val="FF0000"/>
                </a:solidFill>
              </a:rPr>
              <a:t>40GHz</a:t>
            </a:r>
            <a:endParaRPr lang="en-US" dirty="0" smtClean="0"/>
          </a:p>
          <a:p>
            <a:r>
              <a:rPr lang="en-US" dirty="0" smtClean="0"/>
              <a:t>Scan time: 10us</a:t>
            </a:r>
          </a:p>
          <a:p>
            <a:pPr lvl="1"/>
            <a:r>
              <a:rPr lang="en-US" dirty="0" smtClean="0"/>
              <a:t>Bin-size limited resolution: 0.375cm</a:t>
            </a:r>
          </a:p>
          <a:p>
            <a:r>
              <a:rPr lang="en-US" dirty="0" smtClean="0"/>
              <a:t>100 samples</a:t>
            </a:r>
            <a:endParaRPr lang="en-US" dirty="0"/>
          </a:p>
          <a:p>
            <a:r>
              <a:rPr lang="en-US" dirty="0"/>
              <a:t>Zero shot noise</a:t>
            </a:r>
          </a:p>
          <a:p>
            <a:endParaRPr lang="en-US" dirty="0" smtClean="0"/>
          </a:p>
        </p:txBody>
      </p:sp>
      <p:sp>
        <p:nvSpPr>
          <p:cNvPr id="56" name="Rectangle 55"/>
          <p:cNvSpPr/>
          <p:nvPr/>
        </p:nvSpPr>
        <p:spPr>
          <a:xfrm>
            <a:off x="7122828" y="1365236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err="1" smtClean="0"/>
              <a:t>Periodogram</a:t>
            </a:r>
            <a:r>
              <a:rPr lang="en-US" b="1" dirty="0" smtClean="0"/>
              <a:t> + peak-finding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101478" y="4078670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LSE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976803" y="4018607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MLE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9790282" y="2580619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𝜎=13.8cm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478632" y="4990633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𝜎=2.03cm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0464175" y="4992252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𝜎=1.5cm</a:t>
            </a:r>
          </a:p>
        </p:txBody>
      </p:sp>
    </p:spTree>
    <p:extLst>
      <p:ext uri="{BB962C8B-B14F-4D97-AF65-F5344CB8AC3E}">
        <p14:creationId xmlns:p14="http://schemas.microsoft.com/office/powerpoint/2010/main" val="183190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723152" y="1346886"/>
            <a:ext cx="6156428" cy="5358714"/>
          </a:xfrm>
        </p:spPr>
        <p:txBody>
          <a:bodyPr>
            <a:normAutofit/>
          </a:bodyPr>
          <a:lstStyle/>
          <a:p>
            <a:r>
              <a:rPr lang="en-US" dirty="0" smtClean="0"/>
              <a:t>Plugging </a:t>
            </a:r>
            <a:r>
              <a:rPr lang="en-US" dirty="0"/>
              <a:t>everything into the end-to-end model, </a:t>
            </a:r>
            <a:r>
              <a:rPr lang="en-US" dirty="0" smtClean="0"/>
              <a:t>what </a:t>
            </a:r>
            <a:r>
              <a:rPr lang="en-US" dirty="0"/>
              <a:t>is the </a:t>
            </a:r>
            <a:r>
              <a:rPr lang="en-US" i="1" dirty="0"/>
              <a:t>required RX power</a:t>
            </a:r>
            <a:r>
              <a:rPr lang="en-US" dirty="0"/>
              <a:t> to achieve desired accuracy (say 10cm</a:t>
            </a:r>
            <a:r>
              <a:rPr lang="en-US" dirty="0" smtClean="0"/>
              <a:t>)?</a:t>
            </a:r>
          </a:p>
          <a:p>
            <a:pPr lvl="1"/>
            <a:r>
              <a:rPr lang="en-US" dirty="0" smtClean="0"/>
              <a:t>Required LO power is determined by the electrical frontend design </a:t>
            </a:r>
            <a:r>
              <a:rPr lang="en-US" dirty="0" smtClean="0">
                <a:sym typeface="Wingdings"/>
              </a:rPr>
              <a:t> need to increase just until the photodetector is shot-noise limited</a:t>
            </a:r>
          </a:p>
          <a:p>
            <a:pPr lvl="1"/>
            <a:r>
              <a:rPr lang="en-US" dirty="0" smtClean="0">
                <a:sym typeface="Wingdings"/>
              </a:rPr>
              <a:t>The performance is no longer sensitive to the distance once it’s in incoherent regime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>
              <a:sym typeface="Wingding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End-to-End Model for System Design Guideline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82499" y="2132627"/>
            <a:ext cx="5411975" cy="3502101"/>
            <a:chOff x="282499" y="2132627"/>
            <a:chExt cx="5411975" cy="3502101"/>
          </a:xfrm>
        </p:grpSpPr>
        <p:grpSp>
          <p:nvGrpSpPr>
            <p:cNvPr id="11" name="Group 10"/>
            <p:cNvGrpSpPr/>
            <p:nvPr/>
          </p:nvGrpSpPr>
          <p:grpSpPr>
            <a:xfrm>
              <a:off x="282499" y="2132627"/>
              <a:ext cx="3561224" cy="3502101"/>
              <a:chOff x="915831" y="1556622"/>
              <a:chExt cx="5200651" cy="3192911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994349" y="1607898"/>
                <a:ext cx="5122133" cy="31416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1905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915831" y="1556622"/>
                <a:ext cx="5151549" cy="314401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3036316" y="2586161"/>
              <a:ext cx="568956" cy="27823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478849" y="2819245"/>
              <a:ext cx="1215625" cy="1486906"/>
              <a:chOff x="7397328" y="2405255"/>
              <a:chExt cx="1016881" cy="1243810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7328" y="2796580"/>
                <a:ext cx="1016881" cy="852485"/>
              </a:xfrm>
              <a:prstGeom prst="rect">
                <a:avLst/>
              </a:prstGeom>
            </p:spPr>
          </p:pic>
          <p:sp>
            <p:nvSpPr>
              <p:cNvPr id="57" name="Rectangle 56"/>
              <p:cNvSpPr/>
              <p:nvPr/>
            </p:nvSpPr>
            <p:spPr>
              <a:xfrm>
                <a:off x="7524314" y="2405255"/>
                <a:ext cx="762913" cy="351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 b="1" i="1" dirty="0">
                    <a:solidFill>
                      <a:sysClr val="windowText" lastClr="000000"/>
                    </a:solidFill>
                    <a:ea typeface="Calibri" charset="0"/>
                    <a:cs typeface="Calibri" charset="0"/>
                  </a:rPr>
                  <a:t>Target</a:t>
                </a: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471703" y="2586161"/>
              <a:ext cx="2459628" cy="144008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1703" y="4101939"/>
              <a:ext cx="2456748" cy="12665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85703" y="2132627"/>
              <a:ext cx="1693239" cy="4196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b="1" i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rPr>
                <a:t>FMCW LIDAR</a:t>
              </a:r>
            </a:p>
          </p:txBody>
        </p:sp>
        <p:sp>
          <p:nvSpPr>
            <p:cNvPr id="17" name="Arc 16"/>
            <p:cNvSpPr/>
            <p:nvPr/>
          </p:nvSpPr>
          <p:spPr>
            <a:xfrm rot="19070651" flipV="1">
              <a:off x="716816" y="2723056"/>
              <a:ext cx="1770372" cy="1976594"/>
            </a:xfrm>
            <a:prstGeom prst="arc">
              <a:avLst/>
            </a:prstGeom>
            <a:ln w="38100" cap="rnd">
              <a:gradFill>
                <a:gsLst>
                  <a:gs pos="66000">
                    <a:srgbClr val="C00000"/>
                  </a:gs>
                  <a:gs pos="78000">
                    <a:srgbClr val="FFC000"/>
                  </a:gs>
                  <a:gs pos="44000">
                    <a:srgbClr val="00B050"/>
                  </a:gs>
                  <a:gs pos="33000">
                    <a:srgbClr val="0070C0"/>
                  </a:gs>
                  <a:gs pos="22000">
                    <a:srgbClr val="00B050"/>
                  </a:gs>
                  <a:gs pos="11000">
                    <a:srgbClr val="FFC000"/>
                  </a:gs>
                  <a:gs pos="0">
                    <a:srgbClr val="C00000"/>
                  </a:gs>
                  <a:gs pos="55000">
                    <a:srgbClr val="FFC000"/>
                  </a:gs>
                  <a:gs pos="89000">
                    <a:srgbClr val="00B050"/>
                  </a:gs>
                  <a:gs pos="100000">
                    <a:srgbClr val="0070C0"/>
                  </a:gs>
                </a:gsLst>
                <a:lin ang="5400000" scaled="1"/>
              </a:gradFill>
              <a:headEnd type="triangl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1">
                <a:ea typeface="Calibri" charset="0"/>
                <a:cs typeface="Calibri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flipH="1">
              <a:off x="658486" y="3488824"/>
              <a:ext cx="967435" cy="42709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b="1" dirty="0">
                <a:solidFill>
                  <a:schemeClr val="tx1"/>
                </a:solidFill>
                <a:ea typeface="Calibri" charset="0"/>
                <a:cs typeface="Calibri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777723" y="3570338"/>
              <a:ext cx="728962" cy="264070"/>
              <a:chOff x="3609265" y="2213001"/>
              <a:chExt cx="908227" cy="250231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3609265" y="2213001"/>
                <a:ext cx="452573" cy="250231"/>
                <a:chOff x="3646264" y="2213001"/>
                <a:chExt cx="602374" cy="250231"/>
              </a:xfrm>
            </p:grpSpPr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3646264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flipH="1" flipV="1">
                  <a:off x="3947297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>
                <a:off x="4064919" y="2213001"/>
                <a:ext cx="452573" cy="250231"/>
                <a:chOff x="3646264" y="2213001"/>
                <a:chExt cx="602374" cy="250231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flipV="1">
                  <a:off x="3646264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flipH="1" flipV="1">
                  <a:off x="3947297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0" name="Straight Connector 19"/>
            <p:cNvCxnSpPr/>
            <p:nvPr/>
          </p:nvCxnSpPr>
          <p:spPr>
            <a:xfrm>
              <a:off x="1535889" y="3110859"/>
              <a:ext cx="1682972" cy="10919"/>
            </a:xfrm>
            <a:prstGeom prst="line">
              <a:avLst/>
            </a:prstGeom>
            <a:ln w="47625" cap="rnd">
              <a:gradFill flip="none" rotWithShape="1">
                <a:gsLst>
                  <a:gs pos="17000">
                    <a:srgbClr val="FFC000"/>
                  </a:gs>
                  <a:gs pos="0">
                    <a:srgbClr val="C00000"/>
                  </a:gs>
                  <a:gs pos="33000">
                    <a:srgbClr val="00B050"/>
                  </a:gs>
                  <a:gs pos="50000">
                    <a:srgbClr val="0070C0">
                      <a:lumMod val="100000"/>
                    </a:srgbClr>
                  </a:gs>
                  <a:gs pos="100000">
                    <a:srgbClr val="C00000"/>
                  </a:gs>
                  <a:gs pos="67000">
                    <a:srgbClr val="00B050"/>
                  </a:gs>
                  <a:gs pos="83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1417513" y="4479127"/>
              <a:ext cx="1796151" cy="5133"/>
            </a:xfrm>
            <a:prstGeom prst="line">
              <a:avLst/>
            </a:prstGeom>
            <a:ln w="19050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445405" y="3121779"/>
              <a:ext cx="1033444" cy="674823"/>
            </a:xfrm>
            <a:prstGeom prst="line">
              <a:avLst/>
            </a:prstGeom>
            <a:ln w="47625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3440208" y="3796602"/>
              <a:ext cx="1038641" cy="687658"/>
            </a:xfrm>
            <a:prstGeom prst="line">
              <a:avLst/>
            </a:prstGeom>
            <a:ln w="19050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 rot="19933634" flipH="1">
              <a:off x="4102894" y="3609331"/>
              <a:ext cx="468523" cy="468524"/>
              <a:chOff x="3074275" y="2321593"/>
              <a:chExt cx="506570" cy="506570"/>
            </a:xfrm>
          </p:grpSpPr>
          <p:sp>
            <p:nvSpPr>
              <p:cNvPr id="47" name="Arc 46"/>
              <p:cNvSpPr/>
              <p:nvPr/>
            </p:nvSpPr>
            <p:spPr>
              <a:xfrm rot="2700000">
                <a:off x="3074275" y="2321593"/>
                <a:ext cx="506570" cy="506570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  <p:sp>
            <p:nvSpPr>
              <p:cNvPr id="48" name="Arc 47"/>
              <p:cNvSpPr/>
              <p:nvPr/>
            </p:nvSpPr>
            <p:spPr>
              <a:xfrm rot="2700000">
                <a:off x="3154563" y="2401882"/>
                <a:ext cx="345994" cy="345994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  <p:sp>
            <p:nvSpPr>
              <p:cNvPr id="49" name="Arc 48"/>
              <p:cNvSpPr/>
              <p:nvPr/>
            </p:nvSpPr>
            <p:spPr>
              <a:xfrm rot="2700000">
                <a:off x="3229908" y="2477226"/>
                <a:ext cx="195305" cy="195305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 flipH="1">
              <a:off x="1913659" y="2903677"/>
              <a:ext cx="819798" cy="395993"/>
            </a:xfrm>
            <a:prstGeom prst="rect">
              <a:avLst/>
            </a:prstGeom>
            <a:solidFill>
              <a:schemeClr val="accent3">
                <a:alpha val="29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flipH="1">
              <a:off x="1913659" y="4276924"/>
              <a:ext cx="819798" cy="395993"/>
            </a:xfrm>
            <a:prstGeom prst="rect">
              <a:avLst/>
            </a:prstGeom>
            <a:solidFill>
              <a:schemeClr val="accent3">
                <a:alpha val="29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29648" y="2599081"/>
              <a:ext cx="591653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Splitter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13471" y="4687589"/>
              <a:ext cx="624005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Coupler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218861" y="2812308"/>
              <a:ext cx="226544" cy="618940"/>
            </a:xfrm>
            <a:prstGeom prst="ellipse">
              <a:avLst/>
            </a:prstGeom>
            <a:solidFill>
              <a:schemeClr val="accent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ea typeface="Calibri" charset="0"/>
                <a:cs typeface="Calibri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213664" y="4174790"/>
              <a:ext cx="226544" cy="618940"/>
            </a:xfrm>
            <a:prstGeom prst="ellipse">
              <a:avLst/>
            </a:prstGeom>
            <a:solidFill>
              <a:schemeClr val="accent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ea typeface="Calibri" charset="0"/>
                <a:cs typeface="Calibri" charset="0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48520" y="2897310"/>
              <a:ext cx="787369" cy="427098"/>
              <a:chOff x="6517237" y="2553518"/>
              <a:chExt cx="648552" cy="352427"/>
            </a:xfrm>
          </p:grpSpPr>
          <p:sp>
            <p:nvSpPr>
              <p:cNvPr id="45" name="Rectangle 44"/>
              <p:cNvSpPr/>
              <p:nvPr/>
            </p:nvSpPr>
            <p:spPr>
              <a:xfrm flipH="1">
                <a:off x="6517237" y="2553518"/>
                <a:ext cx="648552" cy="35242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05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9230" y="2586218"/>
                <a:ext cx="514267" cy="290304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/>
            <p:cNvCxnSpPr/>
            <p:nvPr/>
          </p:nvCxnSpPr>
          <p:spPr>
            <a:xfrm>
              <a:off x="1068962" y="4474923"/>
              <a:ext cx="0" cy="3954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1244316" y="4212267"/>
              <a:ext cx="230930" cy="511600"/>
              <a:chOff x="4420691" y="4926474"/>
              <a:chExt cx="302618" cy="670416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 flipV="1">
                <a:off x="4421220" y="5176424"/>
                <a:ext cx="30156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Isosceles Triangle 266"/>
              <p:cNvSpPr/>
              <p:nvPr/>
            </p:nvSpPr>
            <p:spPr>
              <a:xfrm>
                <a:off x="4420691" y="5180250"/>
                <a:ext cx="302618" cy="191850"/>
              </a:xfrm>
              <a:prstGeom prst="triangle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43" name="Straight Arrow Connector 42"/>
              <p:cNvCxnSpPr/>
              <p:nvPr/>
            </p:nvCxnSpPr>
            <p:spPr>
              <a:xfrm>
                <a:off x="4572000" y="4926474"/>
                <a:ext cx="0" cy="24995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4572000" y="5310434"/>
                <a:ext cx="0" cy="28645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/>
            <p:cNvSpPr/>
            <p:nvPr/>
          </p:nvSpPr>
          <p:spPr>
            <a:xfrm>
              <a:off x="658885" y="2599081"/>
              <a:ext cx="966640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ea typeface="Calibri" charset="0"/>
                  <a:cs typeface="Calibri" charset="0"/>
                </a:rPr>
                <a:t>Tunable Laser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068961" y="4484259"/>
              <a:ext cx="3260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1142204" y="3309385"/>
              <a:ext cx="0" cy="1677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 bwMode="auto">
            <a:xfrm>
              <a:off x="1022409" y="4163593"/>
              <a:ext cx="687336" cy="644948"/>
            </a:xfrm>
            <a:prstGeom prst="ellipse">
              <a:avLst/>
            </a:prstGeom>
            <a:solidFill>
              <a:schemeClr val="bg2">
                <a:lumMod val="50000"/>
                <a:alpha val="37000"/>
              </a:schemeClr>
            </a:solidFill>
            <a:ln w="28575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en-US" sz="2800" b="1">
                <a:ea typeface="Calibri" charset="0"/>
                <a:cs typeface="Calibri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05559" y="4469717"/>
              <a:ext cx="456420" cy="3637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Beat</a:t>
              </a:r>
            </a:p>
            <a:p>
              <a:pPr algn="ctr"/>
              <a:r>
                <a:rPr lang="en-US" sz="10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Signal</a:t>
              </a:r>
              <a:endParaRPr lang="en-US" sz="1050" b="1" dirty="0">
                <a:ea typeface="Calibri" charset="0"/>
                <a:cs typeface="Calibri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flipH="1">
              <a:off x="635322" y="4879124"/>
              <a:ext cx="1343266" cy="3915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ea typeface="Calibri" charset="0"/>
                  <a:cs typeface="Calibri" charset="0"/>
                </a:rPr>
                <a:t>Spectrometer</a:t>
              </a:r>
            </a:p>
          </p:txBody>
        </p:sp>
        <p:sp>
          <p:nvSpPr>
            <p:cNvPr id="40" name="Rectangle 39"/>
            <p:cNvSpPr/>
            <p:nvPr/>
          </p:nvSpPr>
          <p:spPr>
            <a:xfrm rot="16200000">
              <a:off x="2398897" y="3551945"/>
              <a:ext cx="614738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LO Path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</p:grpSp>
      <p:cxnSp>
        <p:nvCxnSpPr>
          <p:cNvPr id="60" name="Straight Connector 59"/>
          <p:cNvCxnSpPr/>
          <p:nvPr/>
        </p:nvCxnSpPr>
        <p:spPr>
          <a:xfrm flipH="1" flipV="1">
            <a:off x="3903341" y="4276924"/>
            <a:ext cx="1151062" cy="109153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897489" y="5450295"/>
            <a:ext cx="27663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" indent="-285750">
              <a:buFont typeface="Arial" charset="0"/>
              <a:buNone/>
              <a:defRPr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How much power we need here to hit certain accuracy target?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53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420" y="1346886"/>
            <a:ext cx="11567160" cy="5358714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>
              <a:sym typeface="Wingding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End-to-End Model for System Design Guideline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09" y="1701133"/>
            <a:ext cx="4865828" cy="3519237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574082" y="1499286"/>
            <a:ext cx="6457897" cy="5358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" panose="020B0604020202030204" pitchFamily="34" charset="0"/>
              <a:buChar char="−"/>
              <a:defRPr sz="24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Takeaway</a:t>
            </a:r>
          </a:p>
          <a:p>
            <a:pPr lvl="1"/>
            <a:r>
              <a:rPr lang="en-US" dirty="0" smtClean="0"/>
              <a:t>Actual spectral estimation algorithm has to be included in the system-level specification</a:t>
            </a:r>
          </a:p>
          <a:p>
            <a:pPr lvl="1"/>
            <a:r>
              <a:rPr lang="en-US" dirty="0" smtClean="0"/>
              <a:t>For given linewidth, there’s a lower bound for the required RX beam power (so that the Lorentzian is not completely buried by the shot noise floor)</a:t>
            </a:r>
          </a:p>
          <a:p>
            <a:pPr lvl="1"/>
            <a:r>
              <a:rPr lang="en-US" dirty="0" smtClean="0"/>
              <a:t>Beyond that lower bound and for target accuracy, required power is inversely proportional to the chirp bandwidth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59654" y="5381006"/>
            <a:ext cx="2784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 algn="ctr">
              <a:buFont typeface="Arial" charset="0"/>
              <a:buChar char="•"/>
            </a:pPr>
            <a:r>
              <a:rPr lang="en-US" dirty="0"/>
              <a:t>Chirp bandwidth: 10GHz</a:t>
            </a:r>
          </a:p>
          <a:p>
            <a:pPr marL="285750" lvl="2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Scan time: 10us</a:t>
            </a:r>
          </a:p>
          <a:p>
            <a:pPr marL="285750" lvl="2" indent="-285750">
              <a:buFont typeface="Arial" charset="0"/>
              <a:buChar char="•"/>
            </a:pPr>
            <a:r>
              <a:rPr lang="en-US" dirty="0"/>
              <a:t>R</a:t>
            </a:r>
            <a:r>
              <a:rPr lang="en-US" baseline="-25000" dirty="0"/>
              <a:t>PD</a:t>
            </a:r>
            <a:r>
              <a:rPr lang="en-US" dirty="0"/>
              <a:t>: </a:t>
            </a:r>
            <a:r>
              <a:rPr lang="en-US" dirty="0" smtClean="0"/>
              <a:t>1A/W</a:t>
            </a:r>
          </a:p>
          <a:p>
            <a:pPr marL="285750" lvl="2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MLE fitting</a:t>
            </a: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02382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Photocurrent PSD Beyond Coherence Range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7" y="1230854"/>
            <a:ext cx="3807930" cy="26930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6" y="3893233"/>
            <a:ext cx="3807931" cy="269302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776479" y="4143930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</a:rPr>
              <a:t>1m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09233" y="4801573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4"/>
                </a:solidFill>
              </a:rPr>
              <a:t>20m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76" y="1729885"/>
            <a:ext cx="4607595" cy="325855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532541" y="3893233"/>
            <a:ext cx="229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Linewidth: </a:t>
            </a:r>
            <a:r>
              <a:rPr lang="en-US" dirty="0" smtClean="0">
                <a:solidFill>
                  <a:schemeClr val="accent5"/>
                </a:solidFill>
              </a:rPr>
              <a:t>10MHz</a:t>
            </a:r>
            <a:r>
              <a:rPr lang="en-US" baseline="30000" dirty="0" smtClean="0">
                <a:solidFill>
                  <a:schemeClr val="accent5"/>
                </a:solidFill>
              </a:rPr>
              <a:t>2</a:t>
            </a:r>
            <a:r>
              <a:rPr lang="en-US" dirty="0" smtClean="0">
                <a:solidFill>
                  <a:schemeClr val="accent5"/>
                </a:solidFill>
              </a:rPr>
              <a:t>/Hz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439973" y="2257561"/>
            <a:ext cx="217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Linewidth: </a:t>
            </a:r>
            <a:r>
              <a:rPr lang="en-US" dirty="0" smtClean="0">
                <a:solidFill>
                  <a:schemeClr val="accent2"/>
                </a:solidFill>
              </a:rPr>
              <a:t>2MHz</a:t>
            </a:r>
            <a:r>
              <a:rPr lang="en-US" baseline="30000" dirty="0" smtClean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/Hz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76479" y="1687452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5"/>
                </a:solidFill>
              </a:rPr>
              <a:t>1m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709233" y="2345095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rgbClr val="C00000"/>
                </a:solidFill>
              </a:rPr>
              <a:t>20m</a:t>
            </a:r>
          </a:p>
        </p:txBody>
      </p:sp>
      <p:cxnSp>
        <p:nvCxnSpPr>
          <p:cNvPr id="32" name="Straight Connector 31"/>
          <p:cNvCxnSpPr>
            <a:endCxn id="28" idx="1"/>
          </p:cNvCxnSpPr>
          <p:nvPr/>
        </p:nvCxnSpPr>
        <p:spPr>
          <a:xfrm flipV="1">
            <a:off x="4956699" y="1700544"/>
            <a:ext cx="1582528" cy="466406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47573" y="4340650"/>
            <a:ext cx="1606357" cy="1334223"/>
          </a:xfrm>
          <a:prstGeom prst="line">
            <a:avLst/>
          </a:prstGeom>
          <a:ln w="1905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298779" y="1434680"/>
            <a:ext cx="1715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Scan time: 10us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82499" y="1275458"/>
            <a:ext cx="11597081" cy="5582542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429450" y="3235590"/>
            <a:ext cx="7333100" cy="254200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How can we solve phase noise problem?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By using better spectral estimation algorithm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By improving laser modulation hardware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7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420" y="1346886"/>
            <a:ext cx="11567160" cy="5358714"/>
          </a:xfrm>
        </p:spPr>
        <p:txBody>
          <a:bodyPr>
            <a:normAutofit/>
          </a:bodyPr>
          <a:lstStyle/>
          <a:p>
            <a:r>
              <a:rPr lang="en-US" dirty="0" smtClean="0"/>
              <a:t>Optical PLL for laser chirp linearization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b="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Can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solve chirp nonlinearity problem, but phase noise filtering is limited by the closed-loop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bandwidth of the PLL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Feedforward Phase Noise Cancellation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499668" y="2142619"/>
            <a:ext cx="7192664" cy="3171333"/>
            <a:chOff x="1209795" y="1947690"/>
            <a:chExt cx="9573434" cy="3837313"/>
          </a:xfrm>
        </p:grpSpPr>
        <p:grpSp>
          <p:nvGrpSpPr>
            <p:cNvPr id="11" name="Group 10"/>
            <p:cNvGrpSpPr/>
            <p:nvPr/>
          </p:nvGrpSpPr>
          <p:grpSpPr>
            <a:xfrm>
              <a:off x="1209795" y="1947690"/>
              <a:ext cx="8781711" cy="3837313"/>
              <a:chOff x="1192506" y="1947690"/>
              <a:chExt cx="8781711" cy="3837313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3565031" y="3971925"/>
                <a:ext cx="5336082" cy="1657350"/>
              </a:xfrm>
              <a:prstGeom prst="roundRect">
                <a:avLst>
                  <a:gd name="adj" fmla="val 10633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 flipH="1">
                <a:off x="5638392" y="4910509"/>
                <a:ext cx="371754" cy="206335"/>
                <a:chOff x="5100900" y="2113369"/>
                <a:chExt cx="371754" cy="206335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5100900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5224818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5348736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flipH="1" flipV="1">
                <a:off x="6624769" y="4728686"/>
                <a:ext cx="1056317" cy="1056317"/>
                <a:chOff x="2545129" y="445106"/>
                <a:chExt cx="1299208" cy="1299208"/>
              </a:xfrm>
            </p:grpSpPr>
            <p:sp>
              <p:nvSpPr>
                <p:cNvPr id="67" name="Arc 66"/>
                <p:cNvSpPr/>
                <p:nvPr/>
              </p:nvSpPr>
              <p:spPr>
                <a:xfrm>
                  <a:off x="2545129" y="445106"/>
                  <a:ext cx="1299208" cy="1299208"/>
                </a:xfrm>
                <a:prstGeom prst="arc">
                  <a:avLst>
                    <a:gd name="adj1" fmla="val 21563383"/>
                    <a:gd name="adj2" fmla="val 5402033"/>
                  </a:avLst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2807616" y="1744314"/>
                  <a:ext cx="408878" cy="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/>
              <p:cNvCxnSpPr/>
              <p:nvPr/>
            </p:nvCxnSpPr>
            <p:spPr>
              <a:xfrm flipH="1">
                <a:off x="6442790" y="4635879"/>
                <a:ext cx="1344298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/>
              <p:cNvGrpSpPr/>
              <p:nvPr/>
            </p:nvGrpSpPr>
            <p:grpSpPr>
              <a:xfrm flipH="1">
                <a:off x="5195133" y="4361249"/>
                <a:ext cx="1254305" cy="549260"/>
                <a:chOff x="4097438" y="1571964"/>
                <a:chExt cx="1254305" cy="549260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4097438" y="1571964"/>
                  <a:ext cx="278048" cy="549260"/>
                  <a:chOff x="4644737" y="1560034"/>
                  <a:chExt cx="278048" cy="549260"/>
                </a:xfrm>
              </p:grpSpPr>
              <p:cxnSp>
                <p:nvCxnSpPr>
                  <p:cNvPr id="65" name="Straight Connector 64"/>
                  <p:cNvCxnSpPr/>
                  <p:nvPr/>
                </p:nvCxnSpPr>
                <p:spPr>
                  <a:xfrm flipV="1">
                    <a:off x="4644737" y="156003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4648155" y="183466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72068" y="1571964"/>
                  <a:ext cx="697662" cy="0"/>
                </a:xfrm>
                <a:prstGeom prst="line">
                  <a:avLst/>
                </a:prstGeom>
                <a:ln w="57150" cap="flat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372067" y="2121224"/>
                  <a:ext cx="697662" cy="0"/>
                </a:xfrm>
                <a:prstGeom prst="line">
                  <a:avLst/>
                </a:prstGeom>
                <a:ln w="57150" cap="flat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2" name="Group 61"/>
                <p:cNvGrpSpPr/>
                <p:nvPr/>
              </p:nvGrpSpPr>
              <p:grpSpPr>
                <a:xfrm flipH="1">
                  <a:off x="5073695" y="1571964"/>
                  <a:ext cx="278048" cy="549260"/>
                  <a:chOff x="4797137" y="1712434"/>
                  <a:chExt cx="278048" cy="549260"/>
                </a:xfrm>
              </p:grpSpPr>
              <p:cxnSp>
                <p:nvCxnSpPr>
                  <p:cNvPr id="63" name="Straight Connector 62"/>
                  <p:cNvCxnSpPr/>
                  <p:nvPr/>
                </p:nvCxnSpPr>
                <p:spPr>
                  <a:xfrm flipV="1">
                    <a:off x="4797137" y="171243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4800555" y="198706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8" name="Straight Connector 17"/>
              <p:cNvCxnSpPr/>
              <p:nvPr/>
            </p:nvCxnSpPr>
            <p:spPr>
              <a:xfrm flipH="1">
                <a:off x="4899776" y="4635879"/>
                <a:ext cx="289813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>
                <a:off x="8616844" y="4635879"/>
                <a:ext cx="75225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Elbow Connector 19"/>
              <p:cNvCxnSpPr/>
              <p:nvPr/>
            </p:nvCxnSpPr>
            <p:spPr>
              <a:xfrm rot="10800000">
                <a:off x="1873324" y="3723871"/>
                <a:ext cx="723085" cy="912008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2596408" y="4316817"/>
                <a:ext cx="605119" cy="638125"/>
                <a:chOff x="3073657" y="3785658"/>
                <a:chExt cx="605119" cy="638125"/>
              </a:xfrm>
            </p:grpSpPr>
            <p:sp>
              <p:nvSpPr>
                <p:cNvPr id="57" name="Triangle 56"/>
                <p:cNvSpPr/>
                <p:nvPr/>
              </p:nvSpPr>
              <p:spPr>
                <a:xfrm rot="16200000">
                  <a:off x="3057154" y="3802161"/>
                  <a:ext cx="638125" cy="605119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22473" y="4034870"/>
                  <a:ext cx="279400" cy="139700"/>
                </a:xfrm>
                <a:prstGeom prst="rect">
                  <a:avLst/>
                </a:prstGeom>
              </p:spPr>
            </p:pic>
          </p:grpSp>
          <p:cxnSp>
            <p:nvCxnSpPr>
              <p:cNvPr id="22" name="Straight Arrow Connector 21"/>
              <p:cNvCxnSpPr/>
              <p:nvPr/>
            </p:nvCxnSpPr>
            <p:spPr>
              <a:xfrm flipH="1">
                <a:off x="3201527" y="4635879"/>
                <a:ext cx="69424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1716032" y="2151330"/>
                <a:ext cx="122844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lbow Connector 23"/>
              <p:cNvCxnSpPr/>
              <p:nvPr/>
            </p:nvCxnSpPr>
            <p:spPr>
              <a:xfrm rot="5400000" flipH="1" flipV="1">
                <a:off x="2133653" y="2278270"/>
                <a:ext cx="547340" cy="1068000"/>
              </a:xfrm>
              <a:prstGeom prst="bentConnector2">
                <a:avLst/>
              </a:prstGeom>
              <a:ln w="1905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riangle 24"/>
              <p:cNvSpPr/>
              <p:nvPr/>
            </p:nvSpPr>
            <p:spPr>
              <a:xfrm rot="16200000">
                <a:off x="9352595" y="4333320"/>
                <a:ext cx="638125" cy="605119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V="1">
                <a:off x="4163405" y="2330577"/>
                <a:ext cx="1463942" cy="58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6847180" y="2330577"/>
                <a:ext cx="1463942" cy="58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/>
              <p:cNvGrpSpPr/>
              <p:nvPr/>
            </p:nvGrpSpPr>
            <p:grpSpPr>
              <a:xfrm>
                <a:off x="7787088" y="4249931"/>
                <a:ext cx="829756" cy="771896"/>
                <a:chOff x="1785114" y="2117789"/>
                <a:chExt cx="829756" cy="771896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1785114" y="2117789"/>
                  <a:ext cx="829756" cy="771896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82492" y="2294187"/>
                  <a:ext cx="6350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895771" y="4285017"/>
                <a:ext cx="1004005" cy="701724"/>
                <a:chOff x="5294508" y="5099805"/>
                <a:chExt cx="1004005" cy="701724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5294508" y="5099805"/>
                  <a:ext cx="1004005" cy="70172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28210" y="5241117"/>
                  <a:ext cx="7366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30" name="Group 29"/>
              <p:cNvGrpSpPr/>
              <p:nvPr/>
            </p:nvGrpSpPr>
            <p:grpSpPr>
              <a:xfrm>
                <a:off x="1554723" y="3085940"/>
                <a:ext cx="637200" cy="637931"/>
                <a:chOff x="2346459" y="3447836"/>
                <a:chExt cx="637200" cy="637931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2346459" y="3447836"/>
                  <a:ext cx="637200" cy="63793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2450825" y="3595961"/>
                  <a:ext cx="428469" cy="341681"/>
                  <a:chOff x="2450825" y="3591571"/>
                  <a:chExt cx="428469" cy="341681"/>
                </a:xfrm>
              </p:grpSpPr>
              <p:cxnSp>
                <p:nvCxnSpPr>
                  <p:cNvPr id="50" name="Straight Connector 49"/>
                  <p:cNvCxnSpPr/>
                  <p:nvPr/>
                </p:nvCxnSpPr>
                <p:spPr>
                  <a:xfrm>
                    <a:off x="2450825" y="3933252"/>
                    <a:ext cx="214233" cy="0"/>
                  </a:xfrm>
                  <a:prstGeom prst="line">
                    <a:avLst/>
                  </a:prstGeom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>
                    <a:off x="2665058" y="3600347"/>
                    <a:ext cx="214236" cy="0"/>
                  </a:xfrm>
                  <a:prstGeom prst="line">
                    <a:avLst/>
                  </a:prstGeom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 rot="5400000">
                    <a:off x="2498606" y="3758024"/>
                    <a:ext cx="332905" cy="0"/>
                  </a:xfrm>
                  <a:prstGeom prst="line">
                    <a:avLst/>
                  </a:prstGeom>
                  <a:ln w="19050" cap="flat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0578" y="3176305"/>
                <a:ext cx="609600" cy="45720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91617" y="5023359"/>
                <a:ext cx="482600" cy="15240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73899" y="4570721"/>
                <a:ext cx="292100" cy="139700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4628" y="5212394"/>
                <a:ext cx="101600" cy="88900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5477" y="5326506"/>
                <a:ext cx="787400" cy="152400"/>
              </a:xfrm>
              <a:prstGeom prst="rect">
                <a:avLst/>
              </a:prstGeom>
            </p:spPr>
          </p:pic>
          <p:grpSp>
            <p:nvGrpSpPr>
              <p:cNvPr id="36" name="Group 35"/>
              <p:cNvGrpSpPr/>
              <p:nvPr/>
            </p:nvGrpSpPr>
            <p:grpSpPr>
              <a:xfrm>
                <a:off x="2943572" y="1953507"/>
                <a:ext cx="1219833" cy="765773"/>
                <a:chOff x="2965874" y="1953507"/>
                <a:chExt cx="1219833" cy="76577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2965874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91640" y="2262296"/>
                  <a:ext cx="368300" cy="152400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2506" y="2079457"/>
                <a:ext cx="419100" cy="139700"/>
              </a:xfrm>
              <a:prstGeom prst="rect">
                <a:avLst/>
              </a:prstGeom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5627347" y="1947690"/>
                <a:ext cx="1219833" cy="765773"/>
                <a:chOff x="5481428" y="1953507"/>
                <a:chExt cx="1219833" cy="765773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481428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65894" y="2247493"/>
                  <a:ext cx="850900" cy="177800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 38"/>
              <p:cNvGrpSpPr/>
              <p:nvPr/>
            </p:nvGrpSpPr>
            <p:grpSpPr>
              <a:xfrm>
                <a:off x="8311122" y="1953507"/>
                <a:ext cx="1219833" cy="765773"/>
                <a:chOff x="8311122" y="1953507"/>
                <a:chExt cx="1219833" cy="765773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8311122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40038" y="2247493"/>
                  <a:ext cx="762000" cy="177800"/>
                </a:xfrm>
                <a:prstGeom prst="rect">
                  <a:avLst/>
                </a:prstGeom>
              </p:spPr>
            </p:pic>
          </p:grpSp>
          <p:cxnSp>
            <p:nvCxnSpPr>
              <p:cNvPr id="40" name="Elbow Connector 39"/>
              <p:cNvCxnSpPr/>
              <p:nvPr/>
            </p:nvCxnSpPr>
            <p:spPr>
              <a:xfrm>
                <a:off x="9530955" y="2336394"/>
                <a:ext cx="443262" cy="2299485"/>
              </a:xfrm>
              <a:prstGeom prst="bentConnector3">
                <a:avLst>
                  <a:gd name="adj1" fmla="val 247975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2206" y="2475100"/>
                <a:ext cx="279400" cy="127000"/>
              </a:xfrm>
              <a:prstGeom prst="rect">
                <a:avLst/>
              </a:prstGeom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10345005" y="3176305"/>
              <a:ext cx="438224" cy="63793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085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420" y="1346886"/>
            <a:ext cx="11567160" cy="5358714"/>
          </a:xfrm>
        </p:spPr>
        <p:txBody>
          <a:bodyPr>
            <a:normAutofit/>
          </a:bodyPr>
          <a:lstStyle/>
          <a:p>
            <a:r>
              <a:rPr lang="en-US" dirty="0" smtClean="0"/>
              <a:t>Laser phase noise reduction with feedforward cancellation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b="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Use asymmetric MZI to measure the phase noise &amp; actively cancel it using phase modulator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3" y="1926892"/>
            <a:ext cx="7570273" cy="3794768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Feedforward Phase Noise Cancellation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9044421" y="5536994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[</a:t>
            </a:r>
            <a:r>
              <a:rPr lang="en-US" b="1" dirty="0" err="1" smtClean="0"/>
              <a:t>Aflatouni</a:t>
            </a:r>
            <a:r>
              <a:rPr lang="en-US" b="1" dirty="0" smtClean="0"/>
              <a:t> 2010]</a:t>
            </a:r>
            <a:endParaRPr lang="en-US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339" y="2127727"/>
            <a:ext cx="3695240" cy="294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1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420" y="1346886"/>
            <a:ext cx="11567160" cy="5358714"/>
          </a:xfrm>
        </p:spPr>
        <p:txBody>
          <a:bodyPr>
            <a:normAutofit/>
          </a:bodyPr>
          <a:lstStyle/>
          <a:p>
            <a:r>
              <a:rPr lang="en-US" dirty="0" smtClean="0"/>
              <a:t>Optical PLL already has an interferometer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b="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Since it’s chirped, we just need to down-convert the photocurrent to the DC using an analog mixer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Feedforward Phase Noise Cancellation for FMCW Lidar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202823" y="2028347"/>
            <a:ext cx="6538785" cy="2620936"/>
            <a:chOff x="1209795" y="1947690"/>
            <a:chExt cx="9573434" cy="3837313"/>
          </a:xfrm>
        </p:grpSpPr>
        <p:grpSp>
          <p:nvGrpSpPr>
            <p:cNvPr id="11" name="Group 10"/>
            <p:cNvGrpSpPr/>
            <p:nvPr/>
          </p:nvGrpSpPr>
          <p:grpSpPr>
            <a:xfrm>
              <a:off x="1209795" y="1947690"/>
              <a:ext cx="8781711" cy="3837313"/>
              <a:chOff x="1192506" y="1947690"/>
              <a:chExt cx="8781711" cy="3837313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3565031" y="3971925"/>
                <a:ext cx="5336082" cy="1657350"/>
              </a:xfrm>
              <a:prstGeom prst="roundRect">
                <a:avLst>
                  <a:gd name="adj" fmla="val 10633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 flipH="1">
                <a:off x="5638392" y="4910509"/>
                <a:ext cx="371754" cy="206335"/>
                <a:chOff x="5100900" y="2113369"/>
                <a:chExt cx="371754" cy="206335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5100900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5224818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5348736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flipH="1" flipV="1">
                <a:off x="6624769" y="4728686"/>
                <a:ext cx="1056317" cy="1056317"/>
                <a:chOff x="2545129" y="445106"/>
                <a:chExt cx="1299208" cy="1299208"/>
              </a:xfrm>
            </p:grpSpPr>
            <p:sp>
              <p:nvSpPr>
                <p:cNvPr id="67" name="Arc 66"/>
                <p:cNvSpPr/>
                <p:nvPr/>
              </p:nvSpPr>
              <p:spPr>
                <a:xfrm>
                  <a:off x="2545129" y="445106"/>
                  <a:ext cx="1299208" cy="1299208"/>
                </a:xfrm>
                <a:prstGeom prst="arc">
                  <a:avLst>
                    <a:gd name="adj1" fmla="val 21563383"/>
                    <a:gd name="adj2" fmla="val 5402033"/>
                  </a:avLst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2807616" y="1744314"/>
                  <a:ext cx="408878" cy="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/>
              <p:cNvCxnSpPr/>
              <p:nvPr/>
            </p:nvCxnSpPr>
            <p:spPr>
              <a:xfrm flipH="1">
                <a:off x="6442790" y="4635879"/>
                <a:ext cx="1344298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/>
              <p:cNvGrpSpPr/>
              <p:nvPr/>
            </p:nvGrpSpPr>
            <p:grpSpPr>
              <a:xfrm flipH="1">
                <a:off x="5195133" y="4361249"/>
                <a:ext cx="1254305" cy="549260"/>
                <a:chOff x="4097438" y="1571964"/>
                <a:chExt cx="1254305" cy="549260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4097438" y="1571964"/>
                  <a:ext cx="278048" cy="549260"/>
                  <a:chOff x="4644737" y="1560034"/>
                  <a:chExt cx="278048" cy="549260"/>
                </a:xfrm>
              </p:grpSpPr>
              <p:cxnSp>
                <p:nvCxnSpPr>
                  <p:cNvPr id="65" name="Straight Connector 64"/>
                  <p:cNvCxnSpPr/>
                  <p:nvPr/>
                </p:nvCxnSpPr>
                <p:spPr>
                  <a:xfrm flipV="1">
                    <a:off x="4644737" y="156003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4648155" y="183466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72068" y="1571964"/>
                  <a:ext cx="697662" cy="0"/>
                </a:xfrm>
                <a:prstGeom prst="line">
                  <a:avLst/>
                </a:prstGeom>
                <a:ln w="57150" cap="flat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372067" y="2121224"/>
                  <a:ext cx="697662" cy="0"/>
                </a:xfrm>
                <a:prstGeom prst="line">
                  <a:avLst/>
                </a:prstGeom>
                <a:ln w="57150" cap="flat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2" name="Group 61"/>
                <p:cNvGrpSpPr/>
                <p:nvPr/>
              </p:nvGrpSpPr>
              <p:grpSpPr>
                <a:xfrm flipH="1">
                  <a:off x="5073695" y="1571964"/>
                  <a:ext cx="278048" cy="549260"/>
                  <a:chOff x="4797137" y="1712434"/>
                  <a:chExt cx="278048" cy="549260"/>
                </a:xfrm>
              </p:grpSpPr>
              <p:cxnSp>
                <p:nvCxnSpPr>
                  <p:cNvPr id="63" name="Straight Connector 62"/>
                  <p:cNvCxnSpPr/>
                  <p:nvPr/>
                </p:nvCxnSpPr>
                <p:spPr>
                  <a:xfrm flipV="1">
                    <a:off x="4797137" y="171243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4800555" y="198706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8" name="Straight Connector 17"/>
              <p:cNvCxnSpPr/>
              <p:nvPr/>
            </p:nvCxnSpPr>
            <p:spPr>
              <a:xfrm flipH="1">
                <a:off x="4899776" y="4635879"/>
                <a:ext cx="289813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>
                <a:off x="8616844" y="4635879"/>
                <a:ext cx="75225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Elbow Connector 19"/>
              <p:cNvCxnSpPr/>
              <p:nvPr/>
            </p:nvCxnSpPr>
            <p:spPr>
              <a:xfrm rot="10800000">
                <a:off x="1873324" y="3723871"/>
                <a:ext cx="723085" cy="912008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2596408" y="4316817"/>
                <a:ext cx="605119" cy="638125"/>
                <a:chOff x="3073657" y="3785658"/>
                <a:chExt cx="605119" cy="638125"/>
              </a:xfrm>
            </p:grpSpPr>
            <p:sp>
              <p:nvSpPr>
                <p:cNvPr id="57" name="Triangle 56"/>
                <p:cNvSpPr/>
                <p:nvPr/>
              </p:nvSpPr>
              <p:spPr>
                <a:xfrm rot="16200000">
                  <a:off x="3057154" y="3802161"/>
                  <a:ext cx="638125" cy="605119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22473" y="4034870"/>
                  <a:ext cx="279400" cy="139700"/>
                </a:xfrm>
                <a:prstGeom prst="rect">
                  <a:avLst/>
                </a:prstGeom>
              </p:spPr>
            </p:pic>
          </p:grpSp>
          <p:cxnSp>
            <p:nvCxnSpPr>
              <p:cNvPr id="22" name="Straight Arrow Connector 21"/>
              <p:cNvCxnSpPr/>
              <p:nvPr/>
            </p:nvCxnSpPr>
            <p:spPr>
              <a:xfrm flipH="1">
                <a:off x="3201527" y="4635879"/>
                <a:ext cx="69424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1716032" y="2151330"/>
                <a:ext cx="122844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lbow Connector 23"/>
              <p:cNvCxnSpPr/>
              <p:nvPr/>
            </p:nvCxnSpPr>
            <p:spPr>
              <a:xfrm rot="5400000" flipH="1" flipV="1">
                <a:off x="2133653" y="2278270"/>
                <a:ext cx="547340" cy="1068000"/>
              </a:xfrm>
              <a:prstGeom prst="bentConnector2">
                <a:avLst/>
              </a:prstGeom>
              <a:ln w="1905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riangle 24"/>
              <p:cNvSpPr/>
              <p:nvPr/>
            </p:nvSpPr>
            <p:spPr>
              <a:xfrm rot="16200000">
                <a:off x="9352595" y="4333320"/>
                <a:ext cx="638125" cy="605119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V="1">
                <a:off x="4163405" y="2330577"/>
                <a:ext cx="1463942" cy="58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6847180" y="2330577"/>
                <a:ext cx="1463942" cy="58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/>
              <p:cNvGrpSpPr/>
              <p:nvPr/>
            </p:nvGrpSpPr>
            <p:grpSpPr>
              <a:xfrm>
                <a:off x="7787088" y="4249931"/>
                <a:ext cx="829756" cy="771896"/>
                <a:chOff x="1785114" y="2117789"/>
                <a:chExt cx="829756" cy="771896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1785114" y="2117789"/>
                  <a:ext cx="829756" cy="771896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82492" y="2294187"/>
                  <a:ext cx="6350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895771" y="4285017"/>
                <a:ext cx="1004005" cy="701724"/>
                <a:chOff x="5294508" y="5099805"/>
                <a:chExt cx="1004005" cy="701724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5294508" y="5099805"/>
                  <a:ext cx="1004005" cy="70172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28210" y="5241117"/>
                  <a:ext cx="7366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30" name="Group 29"/>
              <p:cNvGrpSpPr/>
              <p:nvPr/>
            </p:nvGrpSpPr>
            <p:grpSpPr>
              <a:xfrm>
                <a:off x="1554723" y="3085940"/>
                <a:ext cx="637200" cy="637931"/>
                <a:chOff x="2346459" y="3447836"/>
                <a:chExt cx="637200" cy="637931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2346459" y="3447836"/>
                  <a:ext cx="637200" cy="63793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2450825" y="3595961"/>
                  <a:ext cx="428469" cy="341681"/>
                  <a:chOff x="2450825" y="3591571"/>
                  <a:chExt cx="428469" cy="341681"/>
                </a:xfrm>
              </p:grpSpPr>
              <p:cxnSp>
                <p:nvCxnSpPr>
                  <p:cNvPr id="50" name="Straight Connector 49"/>
                  <p:cNvCxnSpPr/>
                  <p:nvPr/>
                </p:nvCxnSpPr>
                <p:spPr>
                  <a:xfrm>
                    <a:off x="2450825" y="3933252"/>
                    <a:ext cx="214233" cy="0"/>
                  </a:xfrm>
                  <a:prstGeom prst="line">
                    <a:avLst/>
                  </a:prstGeom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>
                    <a:off x="2665058" y="3600347"/>
                    <a:ext cx="214236" cy="0"/>
                  </a:xfrm>
                  <a:prstGeom prst="line">
                    <a:avLst/>
                  </a:prstGeom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 rot="5400000">
                    <a:off x="2498606" y="3758024"/>
                    <a:ext cx="332905" cy="0"/>
                  </a:xfrm>
                  <a:prstGeom prst="line">
                    <a:avLst/>
                  </a:prstGeom>
                  <a:ln w="19050" cap="flat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0578" y="3176305"/>
                <a:ext cx="609600" cy="45720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91617" y="5023359"/>
                <a:ext cx="482600" cy="15240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73899" y="4570721"/>
                <a:ext cx="292100" cy="139700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4628" y="5212394"/>
                <a:ext cx="101600" cy="88900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5477" y="5326506"/>
                <a:ext cx="787400" cy="152400"/>
              </a:xfrm>
              <a:prstGeom prst="rect">
                <a:avLst/>
              </a:prstGeom>
            </p:spPr>
          </p:pic>
          <p:grpSp>
            <p:nvGrpSpPr>
              <p:cNvPr id="36" name="Group 35"/>
              <p:cNvGrpSpPr/>
              <p:nvPr/>
            </p:nvGrpSpPr>
            <p:grpSpPr>
              <a:xfrm>
                <a:off x="2943572" y="1953507"/>
                <a:ext cx="1219833" cy="765773"/>
                <a:chOff x="2965874" y="1953507"/>
                <a:chExt cx="1219833" cy="76577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2965874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91640" y="2262296"/>
                  <a:ext cx="368300" cy="152400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2506" y="2079457"/>
                <a:ext cx="419100" cy="139700"/>
              </a:xfrm>
              <a:prstGeom prst="rect">
                <a:avLst/>
              </a:prstGeom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5627347" y="1947690"/>
                <a:ext cx="1219833" cy="765773"/>
                <a:chOff x="5481428" y="1953507"/>
                <a:chExt cx="1219833" cy="765773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481428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65894" y="2247493"/>
                  <a:ext cx="850900" cy="177800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 38"/>
              <p:cNvGrpSpPr/>
              <p:nvPr/>
            </p:nvGrpSpPr>
            <p:grpSpPr>
              <a:xfrm>
                <a:off x="8311122" y="1953507"/>
                <a:ext cx="1219833" cy="765773"/>
                <a:chOff x="8311122" y="1953507"/>
                <a:chExt cx="1219833" cy="765773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8311122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40038" y="2247493"/>
                  <a:ext cx="762000" cy="177800"/>
                </a:xfrm>
                <a:prstGeom prst="rect">
                  <a:avLst/>
                </a:prstGeom>
              </p:spPr>
            </p:pic>
          </p:grpSp>
          <p:cxnSp>
            <p:nvCxnSpPr>
              <p:cNvPr id="40" name="Elbow Connector 39"/>
              <p:cNvCxnSpPr/>
              <p:nvPr/>
            </p:nvCxnSpPr>
            <p:spPr>
              <a:xfrm>
                <a:off x="9530955" y="2336394"/>
                <a:ext cx="443262" cy="2299485"/>
              </a:xfrm>
              <a:prstGeom prst="bentConnector3">
                <a:avLst>
                  <a:gd name="adj1" fmla="val 247975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2206" y="2475100"/>
                <a:ext cx="279400" cy="127000"/>
              </a:xfrm>
              <a:prstGeom prst="rect">
                <a:avLst/>
              </a:prstGeom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10345005" y="3176305"/>
              <a:ext cx="438224" cy="63793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72" name="Straight Arrow Connector 71"/>
          <p:cNvCxnSpPr/>
          <p:nvPr/>
        </p:nvCxnSpPr>
        <p:spPr>
          <a:xfrm>
            <a:off x="3814155" y="2166054"/>
            <a:ext cx="0" cy="2913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3979920" y="2431945"/>
            <a:ext cx="0" cy="2647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3607505" y="5079660"/>
            <a:ext cx="601309" cy="601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PD</a:t>
            </a:r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748534" y="5079660"/>
            <a:ext cx="1105250" cy="601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Integrate</a:t>
            </a:r>
            <a:endParaRPr lang="en-US"/>
          </a:p>
        </p:txBody>
      </p:sp>
      <p:sp>
        <p:nvSpPr>
          <p:cNvPr id="78" name="Triangle 77"/>
          <p:cNvSpPr/>
          <p:nvPr/>
        </p:nvSpPr>
        <p:spPr>
          <a:xfrm rot="5400000">
            <a:off x="6469012" y="5043838"/>
            <a:ext cx="705369" cy="6567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A</a:t>
            </a:r>
            <a:endParaRPr lang="en-US" sz="1600" dirty="0"/>
          </a:p>
        </p:txBody>
      </p:sp>
      <p:cxnSp>
        <p:nvCxnSpPr>
          <p:cNvPr id="79" name="Straight Arrow Connector 78"/>
          <p:cNvCxnSpPr>
            <a:stCxn id="81" idx="3"/>
            <a:endCxn id="83" idx="1"/>
          </p:cNvCxnSpPr>
          <p:nvPr/>
        </p:nvCxnSpPr>
        <p:spPr>
          <a:xfrm>
            <a:off x="4208814" y="5380315"/>
            <a:ext cx="5397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83" idx="3"/>
            <a:endCxn id="85" idx="3"/>
          </p:cNvCxnSpPr>
          <p:nvPr/>
        </p:nvCxnSpPr>
        <p:spPr>
          <a:xfrm flipV="1">
            <a:off x="5853784" y="5372200"/>
            <a:ext cx="639551" cy="8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682296" y="4736058"/>
            <a:ext cx="1105250" cy="601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Phase</a:t>
            </a:r>
          </a:p>
          <a:p>
            <a:pPr algn="ctr"/>
            <a:r>
              <a:rPr lang="en-US" dirty="0" smtClean="0"/>
              <a:t>mod.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6954095" y="4321964"/>
            <a:ext cx="728201" cy="59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7132886" y="5191770"/>
            <a:ext cx="547129" cy="180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8787546" y="5036713"/>
            <a:ext cx="954062" cy="13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9741608" y="4756494"/>
            <a:ext cx="1331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mtClean="0"/>
              <a:t>Final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laser out</a:t>
            </a:r>
          </a:p>
        </p:txBody>
      </p:sp>
      <p:sp>
        <p:nvSpPr>
          <p:cNvPr id="86" name="Rectangle 85"/>
          <p:cNvSpPr/>
          <p:nvPr/>
        </p:nvSpPr>
        <p:spPr>
          <a:xfrm>
            <a:off x="922727" y="5045262"/>
            <a:ext cx="2737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Analog PD for </a:t>
            </a:r>
            <a:r>
              <a:rPr lang="en-US" smtClean="0"/>
              <a:t>removing phase ramp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67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Simulation Result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pic>
        <p:nvPicPr>
          <p:cNvPr id="8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99" y="1655912"/>
            <a:ext cx="5959224" cy="20905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62" y="1461962"/>
            <a:ext cx="4881326" cy="3871161"/>
          </a:xfrm>
          <a:prstGeom prst="rect">
            <a:avLst/>
          </a:prstGeom>
        </p:spPr>
      </p:pic>
      <p:sp>
        <p:nvSpPr>
          <p:cNvPr id="89" name="Content Placeholder 2"/>
          <p:cNvSpPr txBox="1">
            <a:spLocks/>
          </p:cNvSpPr>
          <p:nvPr/>
        </p:nvSpPr>
        <p:spPr>
          <a:xfrm>
            <a:off x="838200" y="4116169"/>
            <a:ext cx="5113690" cy="2332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Distance: 20m</a:t>
            </a:r>
          </a:p>
          <a:p>
            <a:r>
              <a:rPr lang="en-US" dirty="0" smtClean="0"/>
              <a:t>Linewidth: 10MHz</a:t>
            </a:r>
            <a:r>
              <a:rPr lang="en-US" baseline="30000" dirty="0" smtClean="0"/>
              <a:t>2</a:t>
            </a:r>
            <a:r>
              <a:rPr lang="en-US" dirty="0" smtClean="0"/>
              <a:t>/Hz</a:t>
            </a:r>
          </a:p>
          <a:p>
            <a:r>
              <a:rPr lang="en-US" dirty="0" smtClean="0"/>
              <a:t>Scan time: 10us</a:t>
            </a:r>
          </a:p>
          <a:p>
            <a:r>
              <a:rPr lang="en-US" dirty="0" smtClean="0"/>
              <a:t>Chirp bandwidth: 40GHz</a:t>
            </a:r>
          </a:p>
          <a:p>
            <a:r>
              <a:rPr lang="en-US" dirty="0" smtClean="0"/>
              <a:t>MZI delay difference: 1ns</a:t>
            </a:r>
          </a:p>
        </p:txBody>
      </p:sp>
    </p:spTree>
    <p:extLst>
      <p:ext uri="{BB962C8B-B14F-4D97-AF65-F5344CB8AC3E}">
        <p14:creationId xmlns:p14="http://schemas.microsoft.com/office/powerpoint/2010/main" val="12784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Implementation Issues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22252" y="1965718"/>
            <a:ext cx="6538785" cy="2620936"/>
            <a:chOff x="1209795" y="1947690"/>
            <a:chExt cx="9573434" cy="3837313"/>
          </a:xfrm>
        </p:grpSpPr>
        <p:grpSp>
          <p:nvGrpSpPr>
            <p:cNvPr id="11" name="Group 10"/>
            <p:cNvGrpSpPr/>
            <p:nvPr/>
          </p:nvGrpSpPr>
          <p:grpSpPr>
            <a:xfrm>
              <a:off x="1209795" y="1947690"/>
              <a:ext cx="8781711" cy="3837313"/>
              <a:chOff x="1192506" y="1947690"/>
              <a:chExt cx="8781711" cy="3837313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3565031" y="3971925"/>
                <a:ext cx="5336082" cy="1657350"/>
              </a:xfrm>
              <a:prstGeom prst="roundRect">
                <a:avLst>
                  <a:gd name="adj" fmla="val 10633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 flipH="1">
                <a:off x="5638392" y="4910509"/>
                <a:ext cx="371754" cy="206335"/>
                <a:chOff x="5100900" y="2113369"/>
                <a:chExt cx="371754" cy="206335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5100900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5224818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5348736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flipH="1" flipV="1">
                <a:off x="6624769" y="4728686"/>
                <a:ext cx="1056317" cy="1056317"/>
                <a:chOff x="2545129" y="445106"/>
                <a:chExt cx="1299208" cy="1299208"/>
              </a:xfrm>
            </p:grpSpPr>
            <p:sp>
              <p:nvSpPr>
                <p:cNvPr id="67" name="Arc 66"/>
                <p:cNvSpPr/>
                <p:nvPr/>
              </p:nvSpPr>
              <p:spPr>
                <a:xfrm>
                  <a:off x="2545129" y="445106"/>
                  <a:ext cx="1299208" cy="1299208"/>
                </a:xfrm>
                <a:prstGeom prst="arc">
                  <a:avLst>
                    <a:gd name="adj1" fmla="val 21563383"/>
                    <a:gd name="adj2" fmla="val 5402033"/>
                  </a:avLst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2807616" y="1744314"/>
                  <a:ext cx="408878" cy="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/>
              <p:cNvCxnSpPr/>
              <p:nvPr/>
            </p:nvCxnSpPr>
            <p:spPr>
              <a:xfrm flipH="1">
                <a:off x="6442790" y="4635879"/>
                <a:ext cx="1344298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/>
              <p:cNvGrpSpPr/>
              <p:nvPr/>
            </p:nvGrpSpPr>
            <p:grpSpPr>
              <a:xfrm flipH="1">
                <a:off x="5195133" y="4361249"/>
                <a:ext cx="1254305" cy="549260"/>
                <a:chOff x="4097438" y="1571964"/>
                <a:chExt cx="1254305" cy="549260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4097438" y="1571964"/>
                  <a:ext cx="278048" cy="549260"/>
                  <a:chOff x="4644737" y="1560034"/>
                  <a:chExt cx="278048" cy="549260"/>
                </a:xfrm>
              </p:grpSpPr>
              <p:cxnSp>
                <p:nvCxnSpPr>
                  <p:cNvPr id="65" name="Straight Connector 64"/>
                  <p:cNvCxnSpPr/>
                  <p:nvPr/>
                </p:nvCxnSpPr>
                <p:spPr>
                  <a:xfrm flipV="1">
                    <a:off x="4644737" y="156003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4648155" y="183466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72068" y="1571964"/>
                  <a:ext cx="697662" cy="0"/>
                </a:xfrm>
                <a:prstGeom prst="line">
                  <a:avLst/>
                </a:prstGeom>
                <a:ln w="57150" cap="flat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372067" y="2121224"/>
                  <a:ext cx="697662" cy="0"/>
                </a:xfrm>
                <a:prstGeom prst="line">
                  <a:avLst/>
                </a:prstGeom>
                <a:ln w="57150" cap="flat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2" name="Group 61"/>
                <p:cNvGrpSpPr/>
                <p:nvPr/>
              </p:nvGrpSpPr>
              <p:grpSpPr>
                <a:xfrm flipH="1">
                  <a:off x="5073695" y="1571964"/>
                  <a:ext cx="278048" cy="549260"/>
                  <a:chOff x="4797137" y="1712434"/>
                  <a:chExt cx="278048" cy="549260"/>
                </a:xfrm>
              </p:grpSpPr>
              <p:cxnSp>
                <p:nvCxnSpPr>
                  <p:cNvPr id="63" name="Straight Connector 62"/>
                  <p:cNvCxnSpPr/>
                  <p:nvPr/>
                </p:nvCxnSpPr>
                <p:spPr>
                  <a:xfrm flipV="1">
                    <a:off x="4797137" y="171243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4800555" y="198706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8" name="Straight Connector 17"/>
              <p:cNvCxnSpPr/>
              <p:nvPr/>
            </p:nvCxnSpPr>
            <p:spPr>
              <a:xfrm flipH="1">
                <a:off x="4899776" y="4635879"/>
                <a:ext cx="289813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>
                <a:off x="8616844" y="4635879"/>
                <a:ext cx="75225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Elbow Connector 19"/>
              <p:cNvCxnSpPr/>
              <p:nvPr/>
            </p:nvCxnSpPr>
            <p:spPr>
              <a:xfrm rot="10800000">
                <a:off x="1873324" y="3723871"/>
                <a:ext cx="723085" cy="912008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2596408" y="4316817"/>
                <a:ext cx="605119" cy="638125"/>
                <a:chOff x="3073657" y="3785658"/>
                <a:chExt cx="605119" cy="638125"/>
              </a:xfrm>
            </p:grpSpPr>
            <p:sp>
              <p:nvSpPr>
                <p:cNvPr id="57" name="Triangle 56"/>
                <p:cNvSpPr/>
                <p:nvPr/>
              </p:nvSpPr>
              <p:spPr>
                <a:xfrm rot="16200000">
                  <a:off x="3057154" y="3802161"/>
                  <a:ext cx="638125" cy="605119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22473" y="4034870"/>
                  <a:ext cx="279400" cy="139700"/>
                </a:xfrm>
                <a:prstGeom prst="rect">
                  <a:avLst/>
                </a:prstGeom>
              </p:spPr>
            </p:pic>
          </p:grpSp>
          <p:cxnSp>
            <p:nvCxnSpPr>
              <p:cNvPr id="22" name="Straight Arrow Connector 21"/>
              <p:cNvCxnSpPr/>
              <p:nvPr/>
            </p:nvCxnSpPr>
            <p:spPr>
              <a:xfrm flipH="1">
                <a:off x="3201527" y="4635879"/>
                <a:ext cx="69424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1716032" y="2151330"/>
                <a:ext cx="122844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lbow Connector 23"/>
              <p:cNvCxnSpPr/>
              <p:nvPr/>
            </p:nvCxnSpPr>
            <p:spPr>
              <a:xfrm rot="5400000" flipH="1" flipV="1">
                <a:off x="2133653" y="2278270"/>
                <a:ext cx="547340" cy="1068000"/>
              </a:xfrm>
              <a:prstGeom prst="bentConnector2">
                <a:avLst/>
              </a:prstGeom>
              <a:ln w="1905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riangle 24"/>
              <p:cNvSpPr/>
              <p:nvPr/>
            </p:nvSpPr>
            <p:spPr>
              <a:xfrm rot="16200000">
                <a:off x="9352595" y="4333320"/>
                <a:ext cx="638125" cy="605119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V="1">
                <a:off x="4163405" y="2330577"/>
                <a:ext cx="1463942" cy="58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6847180" y="2330577"/>
                <a:ext cx="1463942" cy="58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/>
              <p:cNvGrpSpPr/>
              <p:nvPr/>
            </p:nvGrpSpPr>
            <p:grpSpPr>
              <a:xfrm>
                <a:off x="7787088" y="4249931"/>
                <a:ext cx="829756" cy="771896"/>
                <a:chOff x="1785114" y="2117789"/>
                <a:chExt cx="829756" cy="771896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1785114" y="2117789"/>
                  <a:ext cx="829756" cy="771896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82492" y="2294187"/>
                  <a:ext cx="6350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895771" y="4285017"/>
                <a:ext cx="1004005" cy="701724"/>
                <a:chOff x="5294508" y="5099805"/>
                <a:chExt cx="1004005" cy="701724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5294508" y="5099805"/>
                  <a:ext cx="1004005" cy="70172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28210" y="5241117"/>
                  <a:ext cx="7366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30" name="Group 29"/>
              <p:cNvGrpSpPr/>
              <p:nvPr/>
            </p:nvGrpSpPr>
            <p:grpSpPr>
              <a:xfrm>
                <a:off x="1554723" y="3085940"/>
                <a:ext cx="637200" cy="637931"/>
                <a:chOff x="2346459" y="3447836"/>
                <a:chExt cx="637200" cy="637931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2346459" y="3447836"/>
                  <a:ext cx="637200" cy="63793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2450825" y="3595961"/>
                  <a:ext cx="428469" cy="341681"/>
                  <a:chOff x="2450825" y="3591571"/>
                  <a:chExt cx="428469" cy="341681"/>
                </a:xfrm>
              </p:grpSpPr>
              <p:cxnSp>
                <p:nvCxnSpPr>
                  <p:cNvPr id="50" name="Straight Connector 49"/>
                  <p:cNvCxnSpPr/>
                  <p:nvPr/>
                </p:nvCxnSpPr>
                <p:spPr>
                  <a:xfrm>
                    <a:off x="2450825" y="3933252"/>
                    <a:ext cx="214233" cy="0"/>
                  </a:xfrm>
                  <a:prstGeom prst="line">
                    <a:avLst/>
                  </a:prstGeom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>
                    <a:off x="2665058" y="3600347"/>
                    <a:ext cx="214236" cy="0"/>
                  </a:xfrm>
                  <a:prstGeom prst="line">
                    <a:avLst/>
                  </a:prstGeom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 rot="5400000">
                    <a:off x="2498606" y="3758024"/>
                    <a:ext cx="332905" cy="0"/>
                  </a:xfrm>
                  <a:prstGeom prst="line">
                    <a:avLst/>
                  </a:prstGeom>
                  <a:ln w="19050" cap="flat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0578" y="3176305"/>
                <a:ext cx="609600" cy="45720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91617" y="5023359"/>
                <a:ext cx="482600" cy="15240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73899" y="4570721"/>
                <a:ext cx="292100" cy="139700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4628" y="5212394"/>
                <a:ext cx="101600" cy="88900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5477" y="5326506"/>
                <a:ext cx="787400" cy="152400"/>
              </a:xfrm>
              <a:prstGeom prst="rect">
                <a:avLst/>
              </a:prstGeom>
            </p:spPr>
          </p:pic>
          <p:grpSp>
            <p:nvGrpSpPr>
              <p:cNvPr id="36" name="Group 35"/>
              <p:cNvGrpSpPr/>
              <p:nvPr/>
            </p:nvGrpSpPr>
            <p:grpSpPr>
              <a:xfrm>
                <a:off x="2943572" y="1953507"/>
                <a:ext cx="1219833" cy="765773"/>
                <a:chOff x="2965874" y="1953507"/>
                <a:chExt cx="1219833" cy="76577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2965874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91640" y="2262296"/>
                  <a:ext cx="368300" cy="152400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2506" y="2079457"/>
                <a:ext cx="419100" cy="139700"/>
              </a:xfrm>
              <a:prstGeom prst="rect">
                <a:avLst/>
              </a:prstGeom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5627347" y="1947690"/>
                <a:ext cx="1219833" cy="765773"/>
                <a:chOff x="5481428" y="1953507"/>
                <a:chExt cx="1219833" cy="765773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481428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65894" y="2247493"/>
                  <a:ext cx="850900" cy="177800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 38"/>
              <p:cNvGrpSpPr/>
              <p:nvPr/>
            </p:nvGrpSpPr>
            <p:grpSpPr>
              <a:xfrm>
                <a:off x="8311122" y="1953507"/>
                <a:ext cx="1219833" cy="765773"/>
                <a:chOff x="8311122" y="1953507"/>
                <a:chExt cx="1219833" cy="765773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8311122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40038" y="2247493"/>
                  <a:ext cx="762000" cy="177800"/>
                </a:xfrm>
                <a:prstGeom prst="rect">
                  <a:avLst/>
                </a:prstGeom>
              </p:spPr>
            </p:pic>
          </p:grpSp>
          <p:cxnSp>
            <p:nvCxnSpPr>
              <p:cNvPr id="40" name="Elbow Connector 39"/>
              <p:cNvCxnSpPr/>
              <p:nvPr/>
            </p:nvCxnSpPr>
            <p:spPr>
              <a:xfrm>
                <a:off x="9530955" y="2336394"/>
                <a:ext cx="443262" cy="2299485"/>
              </a:xfrm>
              <a:prstGeom prst="bentConnector3">
                <a:avLst>
                  <a:gd name="adj1" fmla="val 247975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2206" y="2475100"/>
                <a:ext cx="279400" cy="127000"/>
              </a:xfrm>
              <a:prstGeom prst="rect">
                <a:avLst/>
              </a:prstGeom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10345005" y="3176305"/>
              <a:ext cx="438224" cy="63793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72" name="Straight Arrow Connector 71"/>
          <p:cNvCxnSpPr/>
          <p:nvPr/>
        </p:nvCxnSpPr>
        <p:spPr>
          <a:xfrm>
            <a:off x="5633584" y="2103425"/>
            <a:ext cx="0" cy="2913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5799349" y="2369316"/>
            <a:ext cx="0" cy="2647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5426934" y="5017031"/>
            <a:ext cx="601309" cy="601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PD</a:t>
            </a:r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567963" y="5017031"/>
            <a:ext cx="1105250" cy="601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Integrate</a:t>
            </a:r>
            <a:endParaRPr lang="en-US"/>
          </a:p>
        </p:txBody>
      </p:sp>
      <p:sp>
        <p:nvSpPr>
          <p:cNvPr id="76" name="Triangle 75"/>
          <p:cNvSpPr/>
          <p:nvPr/>
        </p:nvSpPr>
        <p:spPr>
          <a:xfrm rot="5400000">
            <a:off x="8288441" y="4981209"/>
            <a:ext cx="705369" cy="6567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A</a:t>
            </a:r>
            <a:endParaRPr lang="en-US" sz="1600" dirty="0"/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6028243" y="5317686"/>
            <a:ext cx="5397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7673213" y="5309571"/>
            <a:ext cx="639551" cy="8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9501725" y="4673429"/>
            <a:ext cx="1105250" cy="601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Phase</a:t>
            </a:r>
          </a:p>
          <a:p>
            <a:pPr algn="ctr"/>
            <a:r>
              <a:rPr lang="en-US" dirty="0" smtClean="0"/>
              <a:t>mod.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8773524" y="4259335"/>
            <a:ext cx="728201" cy="59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8952315" y="5129141"/>
            <a:ext cx="547129" cy="180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10606975" y="4974084"/>
            <a:ext cx="573074" cy="206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0868902" y="5180703"/>
            <a:ext cx="1331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mtClean="0"/>
              <a:t>Final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laser out</a:t>
            </a:r>
          </a:p>
        </p:txBody>
      </p:sp>
      <p:sp>
        <p:nvSpPr>
          <p:cNvPr id="86" name="Content Placeholder 2"/>
          <p:cNvSpPr>
            <a:spLocks noGrp="1"/>
          </p:cNvSpPr>
          <p:nvPr>
            <p:ph idx="1"/>
          </p:nvPr>
        </p:nvSpPr>
        <p:spPr>
          <a:xfrm>
            <a:off x="438067" y="1825625"/>
            <a:ext cx="4787134" cy="4925904"/>
          </a:xfrm>
        </p:spPr>
        <p:txBody>
          <a:bodyPr>
            <a:normAutofit/>
          </a:bodyPr>
          <a:lstStyle/>
          <a:p>
            <a:r>
              <a:rPr lang="en-US" dirty="0" smtClean="0"/>
              <a:t>Gain/delay needs to be matched </a:t>
            </a:r>
            <a:r>
              <a:rPr lang="en-US" dirty="0" smtClean="0"/>
              <a:t>well</a:t>
            </a:r>
            <a:endParaRPr lang="en-US" dirty="0"/>
          </a:p>
          <a:p>
            <a:pPr lvl="1"/>
            <a:r>
              <a:rPr lang="en-US" dirty="0" smtClean="0"/>
              <a:t>Gain of FF path </a:t>
            </a:r>
            <a:r>
              <a:rPr lang="en-US" dirty="0"/>
              <a:t>∝</a:t>
            </a:r>
            <a:r>
              <a:rPr lang="en-US" dirty="0"/>
              <a:t> 𝜏</a:t>
            </a:r>
            <a:endParaRPr lang="en-US" dirty="0" smtClean="0"/>
          </a:p>
          <a:p>
            <a:pPr lvl="1"/>
            <a:r>
              <a:rPr lang="en-US" dirty="0"/>
              <a:t>On-chip </a:t>
            </a:r>
            <a:r>
              <a:rPr lang="en-US" dirty="0" smtClean="0"/>
              <a:t>𝜏: </a:t>
            </a:r>
            <a:r>
              <a:rPr lang="en-US" dirty="0" smtClean="0"/>
              <a:t>a </a:t>
            </a:r>
            <a:r>
              <a:rPr lang="en-US" dirty="0" smtClean="0"/>
              <a:t>few </a:t>
            </a:r>
            <a:r>
              <a:rPr lang="en-US" dirty="0" smtClean="0"/>
              <a:t>ns at most</a:t>
            </a:r>
            <a:endParaRPr lang="en-US" dirty="0" smtClean="0"/>
          </a:p>
          <a:p>
            <a:pPr lvl="1"/>
            <a:r>
              <a:rPr lang="en-US" dirty="0" smtClean="0"/>
              <a:t>Requires huge gain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Also, removal of phase ramp using analog mixer can introduce a lot of </a:t>
            </a:r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Phase multiplication before </a:t>
            </a:r>
            <a:r>
              <a:rPr lang="en-US" dirty="0" err="1" smtClean="0"/>
              <a:t>downconverting</a:t>
            </a:r>
            <a:r>
              <a:rPr lang="en-US" dirty="0" smtClean="0"/>
              <a:t> could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4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952378" y="1346886"/>
            <a:ext cx="5927202" cy="53587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No tradeoff between peak power vs.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resolution like pulsed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lidar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Requires longer integration for resolving smaller frequency difference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No need for fast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electrical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Coherent RX achieves shot-noise limited detection with normal PD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Interference rejection</a:t>
            </a:r>
          </a:p>
          <a:p>
            <a:r>
              <a:rPr lang="en-US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What are the issues when you try to extend the range, say 100m?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FMCW </a:t>
            </a:r>
            <a:r>
              <a:rPr lang="en-US" altLang="en-US" sz="3200" b="1" dirty="0" err="1" smtClean="0">
                <a:solidFill>
                  <a:schemeClr val="bg1"/>
                </a:solidFill>
              </a:rPr>
              <a:t>lidar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2499" y="2132627"/>
            <a:ext cx="3561224" cy="3502101"/>
            <a:chOff x="915831" y="1556622"/>
            <a:chExt cx="5200651" cy="3192911"/>
          </a:xfrm>
        </p:grpSpPr>
        <p:sp>
          <p:nvSpPr>
            <p:cNvPr id="162" name="Rectangle 161"/>
            <p:cNvSpPr/>
            <p:nvPr/>
          </p:nvSpPr>
          <p:spPr>
            <a:xfrm>
              <a:off x="994349" y="1607898"/>
              <a:ext cx="5122133" cy="3141635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60000"/>
              </a:schemeClr>
            </a:solidFill>
            <a:ln w="190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915831" y="1556622"/>
              <a:ext cx="5151549" cy="31440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036316" y="2586161"/>
            <a:ext cx="568956" cy="2782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ysClr val="windowText" lastClr="000000"/>
              </a:solidFill>
              <a:ea typeface="Calibri" charset="0"/>
              <a:cs typeface="Calibr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478849" y="2819245"/>
            <a:ext cx="1215625" cy="1486906"/>
            <a:chOff x="7397328" y="2405255"/>
            <a:chExt cx="1016881" cy="1243810"/>
          </a:xfrm>
        </p:grpSpPr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328" y="2796580"/>
              <a:ext cx="1016881" cy="852485"/>
            </a:xfrm>
            <a:prstGeom prst="rect">
              <a:avLst/>
            </a:prstGeom>
          </p:spPr>
        </p:pic>
        <p:sp>
          <p:nvSpPr>
            <p:cNvPr id="161" name="Rectangle 160"/>
            <p:cNvSpPr/>
            <p:nvPr/>
          </p:nvSpPr>
          <p:spPr>
            <a:xfrm>
              <a:off x="7524314" y="2405255"/>
              <a:ext cx="762913" cy="351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b="1" i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rPr>
                <a:t>Target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71703" y="2586161"/>
            <a:ext cx="2459628" cy="14400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ysClr val="windowText" lastClr="000000"/>
              </a:solidFill>
              <a:ea typeface="Calibri" charset="0"/>
              <a:cs typeface="Calibri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1703" y="4101939"/>
            <a:ext cx="2456748" cy="12665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ysClr val="windowText" lastClr="000000"/>
              </a:solidFill>
              <a:ea typeface="Calibri" charset="0"/>
              <a:cs typeface="Calibri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85703" y="2132627"/>
            <a:ext cx="1693239" cy="419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i="1" dirty="0">
                <a:solidFill>
                  <a:sysClr val="windowText" lastClr="000000"/>
                </a:solidFill>
                <a:ea typeface="Calibri" charset="0"/>
                <a:cs typeface="Calibri" charset="0"/>
              </a:rPr>
              <a:t>FMCW LIDAR</a:t>
            </a:r>
          </a:p>
        </p:txBody>
      </p:sp>
      <p:sp>
        <p:nvSpPr>
          <p:cNvPr id="21" name="Arc 20"/>
          <p:cNvSpPr/>
          <p:nvPr/>
        </p:nvSpPr>
        <p:spPr>
          <a:xfrm rot="19070651" flipV="1">
            <a:off x="716816" y="2723056"/>
            <a:ext cx="1770372" cy="1976594"/>
          </a:xfrm>
          <a:prstGeom prst="arc">
            <a:avLst/>
          </a:prstGeom>
          <a:ln w="38100" cap="rnd">
            <a:gradFill>
              <a:gsLst>
                <a:gs pos="66000">
                  <a:srgbClr val="C00000"/>
                </a:gs>
                <a:gs pos="78000">
                  <a:srgbClr val="FFC000"/>
                </a:gs>
                <a:gs pos="44000">
                  <a:srgbClr val="00B050"/>
                </a:gs>
                <a:gs pos="33000">
                  <a:srgbClr val="0070C0"/>
                </a:gs>
                <a:gs pos="22000">
                  <a:srgbClr val="00B050"/>
                </a:gs>
                <a:gs pos="11000">
                  <a:srgbClr val="FFC000"/>
                </a:gs>
                <a:gs pos="0">
                  <a:srgbClr val="C00000"/>
                </a:gs>
                <a:gs pos="55000">
                  <a:srgbClr val="FFC000"/>
                </a:gs>
                <a:gs pos="89000">
                  <a:srgbClr val="00B050"/>
                </a:gs>
                <a:gs pos="100000">
                  <a:srgbClr val="0070C0"/>
                </a:gs>
              </a:gsLst>
              <a:lin ang="5400000" scaled="1"/>
            </a:gradFill>
            <a:headEnd type="triangle"/>
          </a:ln>
          <a:effectLst>
            <a:glow rad="63500">
              <a:schemeClr val="accent4">
                <a:lumMod val="20000"/>
                <a:lumOff val="8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ea typeface="Calibri" charset="0"/>
              <a:cs typeface="Calibri" charset="0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658486" y="3488824"/>
            <a:ext cx="967435" cy="4270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b="1" dirty="0">
              <a:solidFill>
                <a:schemeClr val="tx1"/>
              </a:solidFill>
              <a:ea typeface="Calibri" charset="0"/>
              <a:cs typeface="Calibri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77723" y="3570338"/>
            <a:ext cx="728962" cy="264070"/>
            <a:chOff x="3609265" y="2213001"/>
            <a:chExt cx="908227" cy="250231"/>
          </a:xfrm>
        </p:grpSpPr>
        <p:grpSp>
          <p:nvGrpSpPr>
            <p:cNvPr id="154" name="Group 153"/>
            <p:cNvGrpSpPr/>
            <p:nvPr/>
          </p:nvGrpSpPr>
          <p:grpSpPr>
            <a:xfrm>
              <a:off x="3609265" y="2213001"/>
              <a:ext cx="452573" cy="250231"/>
              <a:chOff x="3646264" y="2213001"/>
              <a:chExt cx="602374" cy="250231"/>
            </a:xfrm>
          </p:grpSpPr>
          <p:cxnSp>
            <p:nvCxnSpPr>
              <p:cNvPr id="158" name="Straight Arrow Connector 157"/>
              <p:cNvCxnSpPr/>
              <p:nvPr/>
            </p:nvCxnSpPr>
            <p:spPr>
              <a:xfrm flipV="1">
                <a:off x="3646264" y="2213001"/>
                <a:ext cx="301341" cy="250231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/>
              <p:cNvCxnSpPr/>
              <p:nvPr/>
            </p:nvCxnSpPr>
            <p:spPr>
              <a:xfrm flipH="1" flipV="1">
                <a:off x="3947297" y="2213001"/>
                <a:ext cx="301341" cy="250231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>
              <a:off x="4064919" y="2213001"/>
              <a:ext cx="452573" cy="250231"/>
              <a:chOff x="3646264" y="2213001"/>
              <a:chExt cx="602374" cy="250231"/>
            </a:xfrm>
          </p:grpSpPr>
          <p:cxnSp>
            <p:nvCxnSpPr>
              <p:cNvPr id="156" name="Straight Arrow Connector 155"/>
              <p:cNvCxnSpPr/>
              <p:nvPr/>
            </p:nvCxnSpPr>
            <p:spPr>
              <a:xfrm flipV="1">
                <a:off x="3646264" y="2213001"/>
                <a:ext cx="301341" cy="250231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 flipH="1" flipV="1">
                <a:off x="3947297" y="2213001"/>
                <a:ext cx="301341" cy="250231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4" name="Straight Connector 23"/>
          <p:cNvCxnSpPr>
            <a:stCxn id="159" idx="1"/>
          </p:cNvCxnSpPr>
          <p:nvPr/>
        </p:nvCxnSpPr>
        <p:spPr>
          <a:xfrm>
            <a:off x="1535889" y="3110859"/>
            <a:ext cx="1682972" cy="10919"/>
          </a:xfrm>
          <a:prstGeom prst="line">
            <a:avLst/>
          </a:prstGeom>
          <a:ln w="47625" cap="rnd">
            <a:gradFill flip="none" rotWithShape="1">
              <a:gsLst>
                <a:gs pos="17000">
                  <a:srgbClr val="FFC000"/>
                </a:gs>
                <a:gs pos="0">
                  <a:srgbClr val="C00000"/>
                </a:gs>
                <a:gs pos="33000">
                  <a:srgbClr val="00B050"/>
                </a:gs>
                <a:gs pos="50000">
                  <a:srgbClr val="0070C0">
                    <a:lumMod val="100000"/>
                  </a:srgbClr>
                </a:gs>
                <a:gs pos="100000">
                  <a:srgbClr val="C00000"/>
                </a:gs>
                <a:gs pos="67000">
                  <a:srgbClr val="00B050"/>
                </a:gs>
                <a:gs pos="83000">
                  <a:srgbClr val="FFC000"/>
                </a:gs>
              </a:gsLst>
              <a:lin ang="0" scaled="0"/>
              <a:tileRect/>
            </a:gradFill>
            <a:prstDash val="solid"/>
            <a:tailEnd type="none"/>
          </a:ln>
          <a:effectLst>
            <a:glow rad="63500">
              <a:schemeClr val="accent4">
                <a:lumMod val="20000"/>
                <a:lumOff val="8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56" idx="5"/>
          </p:cNvCxnSpPr>
          <p:nvPr/>
        </p:nvCxnSpPr>
        <p:spPr>
          <a:xfrm flipH="1" flipV="1">
            <a:off x="1417513" y="4479127"/>
            <a:ext cx="1796151" cy="5133"/>
          </a:xfrm>
          <a:prstGeom prst="line">
            <a:avLst/>
          </a:prstGeom>
          <a:ln w="19050" cap="rnd">
            <a:gradFill flip="none" rotWithShape="1">
              <a:gsLst>
                <a:gs pos="11000">
                  <a:srgbClr val="FFC000"/>
                </a:gs>
                <a:gs pos="0">
                  <a:srgbClr val="C00000"/>
                </a:gs>
                <a:gs pos="22000">
                  <a:srgbClr val="00B050"/>
                </a:gs>
                <a:gs pos="33000">
                  <a:srgbClr val="0070C0">
                    <a:lumMod val="100000"/>
                  </a:srgbClr>
                </a:gs>
                <a:gs pos="66000">
                  <a:srgbClr val="C00000"/>
                </a:gs>
                <a:gs pos="89000">
                  <a:srgbClr val="00B050"/>
                </a:gs>
                <a:gs pos="78000">
                  <a:srgbClr val="FFC000"/>
                </a:gs>
                <a:gs pos="44000">
                  <a:srgbClr val="00B050"/>
                </a:gs>
                <a:gs pos="100000">
                  <a:srgbClr val="0070C0"/>
                </a:gs>
                <a:gs pos="55000">
                  <a:srgbClr val="FFC000"/>
                </a:gs>
              </a:gsLst>
              <a:lin ang="0" scaled="0"/>
              <a:tileRect/>
            </a:gradFill>
            <a:prstDash val="solid"/>
            <a:tailEnd type="none"/>
          </a:ln>
          <a:effectLst>
            <a:glow rad="63500">
              <a:schemeClr val="accent4">
                <a:lumMod val="20000"/>
                <a:lumOff val="8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60" idx="1"/>
          </p:cNvCxnSpPr>
          <p:nvPr/>
        </p:nvCxnSpPr>
        <p:spPr>
          <a:xfrm>
            <a:off x="3445405" y="3121779"/>
            <a:ext cx="1033444" cy="674823"/>
          </a:xfrm>
          <a:prstGeom prst="line">
            <a:avLst/>
          </a:prstGeom>
          <a:ln w="47625" cap="rnd">
            <a:gradFill flip="none" rotWithShape="1">
              <a:gsLst>
                <a:gs pos="11000">
                  <a:srgbClr val="FFC000"/>
                </a:gs>
                <a:gs pos="0">
                  <a:srgbClr val="C00000"/>
                </a:gs>
                <a:gs pos="22000">
                  <a:srgbClr val="00B050"/>
                </a:gs>
                <a:gs pos="33000">
                  <a:srgbClr val="0070C0">
                    <a:lumMod val="100000"/>
                  </a:srgbClr>
                </a:gs>
                <a:gs pos="66000">
                  <a:srgbClr val="C00000"/>
                </a:gs>
                <a:gs pos="89000">
                  <a:srgbClr val="00B050"/>
                </a:gs>
                <a:gs pos="78000">
                  <a:srgbClr val="FFC000"/>
                </a:gs>
                <a:gs pos="44000">
                  <a:srgbClr val="00B050"/>
                </a:gs>
                <a:gs pos="100000">
                  <a:srgbClr val="0070C0"/>
                </a:gs>
                <a:gs pos="55000">
                  <a:srgbClr val="FFC000"/>
                </a:gs>
              </a:gsLst>
              <a:lin ang="0" scaled="0"/>
              <a:tileRect/>
            </a:gradFill>
            <a:prstDash val="solid"/>
            <a:tailEnd type="none"/>
          </a:ln>
          <a:effectLst>
            <a:glow rad="63500">
              <a:schemeClr val="accent4">
                <a:lumMod val="20000"/>
                <a:lumOff val="8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60" idx="1"/>
          </p:cNvCxnSpPr>
          <p:nvPr/>
        </p:nvCxnSpPr>
        <p:spPr>
          <a:xfrm flipV="1">
            <a:off x="3440208" y="3796602"/>
            <a:ext cx="1038641" cy="687658"/>
          </a:xfrm>
          <a:prstGeom prst="line">
            <a:avLst/>
          </a:prstGeom>
          <a:ln w="19050" cap="rnd">
            <a:gradFill flip="none" rotWithShape="1">
              <a:gsLst>
                <a:gs pos="11000">
                  <a:srgbClr val="FFC000"/>
                </a:gs>
                <a:gs pos="0">
                  <a:srgbClr val="C00000"/>
                </a:gs>
                <a:gs pos="22000">
                  <a:srgbClr val="00B050"/>
                </a:gs>
                <a:gs pos="33000">
                  <a:srgbClr val="0070C0">
                    <a:lumMod val="100000"/>
                  </a:srgbClr>
                </a:gs>
                <a:gs pos="66000">
                  <a:srgbClr val="C00000"/>
                </a:gs>
                <a:gs pos="89000">
                  <a:srgbClr val="00B050"/>
                </a:gs>
                <a:gs pos="78000">
                  <a:srgbClr val="FFC000"/>
                </a:gs>
                <a:gs pos="44000">
                  <a:srgbClr val="00B050"/>
                </a:gs>
                <a:gs pos="100000">
                  <a:srgbClr val="0070C0"/>
                </a:gs>
                <a:gs pos="55000">
                  <a:srgbClr val="FFC000"/>
                </a:gs>
              </a:gsLst>
              <a:lin ang="0" scaled="0"/>
              <a:tileRect/>
            </a:gradFill>
            <a:prstDash val="solid"/>
            <a:tailEnd type="none"/>
          </a:ln>
          <a:effectLst>
            <a:glow rad="63500">
              <a:schemeClr val="accent4">
                <a:lumMod val="20000"/>
                <a:lumOff val="8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 rot="19933634" flipH="1">
            <a:off x="4102894" y="3609331"/>
            <a:ext cx="468523" cy="468524"/>
            <a:chOff x="3074275" y="2321593"/>
            <a:chExt cx="506570" cy="506570"/>
          </a:xfrm>
        </p:grpSpPr>
        <p:sp>
          <p:nvSpPr>
            <p:cNvPr id="151" name="Arc 150"/>
            <p:cNvSpPr/>
            <p:nvPr/>
          </p:nvSpPr>
          <p:spPr>
            <a:xfrm rot="2700000">
              <a:off x="3074275" y="2321593"/>
              <a:ext cx="506570" cy="506570"/>
            </a:xfrm>
            <a:prstGeom prst="arc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1">
                <a:ea typeface="Calibri" charset="0"/>
                <a:cs typeface="Calibri" charset="0"/>
              </a:endParaRPr>
            </a:p>
          </p:txBody>
        </p:sp>
        <p:sp>
          <p:nvSpPr>
            <p:cNvPr id="152" name="Arc 151"/>
            <p:cNvSpPr/>
            <p:nvPr/>
          </p:nvSpPr>
          <p:spPr>
            <a:xfrm rot="2700000">
              <a:off x="3154563" y="2401882"/>
              <a:ext cx="345994" cy="345994"/>
            </a:xfrm>
            <a:prstGeom prst="arc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1">
                <a:ea typeface="Calibri" charset="0"/>
                <a:cs typeface="Calibri" charset="0"/>
              </a:endParaRPr>
            </a:p>
          </p:txBody>
        </p:sp>
        <p:sp>
          <p:nvSpPr>
            <p:cNvPr id="153" name="Arc 152"/>
            <p:cNvSpPr/>
            <p:nvPr/>
          </p:nvSpPr>
          <p:spPr>
            <a:xfrm rot="2700000">
              <a:off x="3229908" y="2477226"/>
              <a:ext cx="195305" cy="195305"/>
            </a:xfrm>
            <a:prstGeom prst="arc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1">
                <a:ea typeface="Calibri" charset="0"/>
                <a:cs typeface="Calibri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 flipH="1">
            <a:off x="1913659" y="2903677"/>
            <a:ext cx="819798" cy="395993"/>
          </a:xfrm>
          <a:prstGeom prst="rect">
            <a:avLst/>
          </a:prstGeom>
          <a:solidFill>
            <a:schemeClr val="accent3">
              <a:alpha val="29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ysClr val="windowText" lastClr="000000"/>
              </a:solidFill>
              <a:ea typeface="Calibri" charset="0"/>
              <a:cs typeface="Calibri" charset="0"/>
            </a:endParaRPr>
          </a:p>
        </p:txBody>
      </p:sp>
      <p:sp>
        <p:nvSpPr>
          <p:cNvPr id="30" name="Rectangle 29"/>
          <p:cNvSpPr/>
          <p:nvPr/>
        </p:nvSpPr>
        <p:spPr>
          <a:xfrm flipH="1">
            <a:off x="1913659" y="4276924"/>
            <a:ext cx="819798" cy="395993"/>
          </a:xfrm>
          <a:prstGeom prst="rect">
            <a:avLst/>
          </a:prstGeom>
          <a:solidFill>
            <a:schemeClr val="accent3">
              <a:alpha val="29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ysClr val="windowText" lastClr="000000"/>
              </a:solidFill>
              <a:ea typeface="Calibri" charset="0"/>
              <a:cs typeface="Calibri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029648" y="2599081"/>
            <a:ext cx="591653" cy="251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Calibri" charset="0"/>
                <a:cs typeface="Calibri" charset="0"/>
              </a:rPr>
              <a:t>Splitter</a:t>
            </a:r>
            <a:endParaRPr lang="en-US" sz="1400" b="1" dirty="0">
              <a:ea typeface="Calibri" charset="0"/>
              <a:cs typeface="Calibri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013471" y="4687589"/>
            <a:ext cx="624005" cy="251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Calibri" charset="0"/>
                <a:cs typeface="Calibri" charset="0"/>
              </a:rPr>
              <a:t>Coupler</a:t>
            </a:r>
            <a:endParaRPr lang="en-US" sz="1400" b="1" dirty="0">
              <a:ea typeface="Calibri" charset="0"/>
              <a:cs typeface="Calibri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218861" y="2812308"/>
            <a:ext cx="226544" cy="618940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ea typeface="Calibri" charset="0"/>
              <a:cs typeface="Calibri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13664" y="4174790"/>
            <a:ext cx="226544" cy="618940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ea typeface="Calibri" charset="0"/>
              <a:cs typeface="Calibri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748520" y="2897310"/>
            <a:ext cx="787369" cy="427098"/>
            <a:chOff x="6517237" y="2553518"/>
            <a:chExt cx="648552" cy="352427"/>
          </a:xfrm>
        </p:grpSpPr>
        <p:sp>
          <p:nvSpPr>
            <p:cNvPr id="149" name="Rectangle 148"/>
            <p:cNvSpPr/>
            <p:nvPr/>
          </p:nvSpPr>
          <p:spPr>
            <a:xfrm flipH="1">
              <a:off x="6517237" y="2553518"/>
              <a:ext cx="648552" cy="3524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5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9230" y="2586218"/>
              <a:ext cx="514267" cy="290304"/>
            </a:xfrm>
            <a:prstGeom prst="rect">
              <a:avLst/>
            </a:prstGeom>
          </p:spPr>
        </p:pic>
      </p:grpSp>
      <p:cxnSp>
        <p:nvCxnSpPr>
          <p:cNvPr id="36" name="Straight Arrow Connector 35"/>
          <p:cNvCxnSpPr/>
          <p:nvPr/>
        </p:nvCxnSpPr>
        <p:spPr>
          <a:xfrm>
            <a:off x="1068962" y="4474923"/>
            <a:ext cx="0" cy="3954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1244316" y="4212267"/>
            <a:ext cx="230930" cy="511600"/>
            <a:chOff x="4420691" y="4926474"/>
            <a:chExt cx="302618" cy="670416"/>
          </a:xfrm>
        </p:grpSpPr>
        <p:cxnSp>
          <p:nvCxnSpPr>
            <p:cNvPr id="145" name="Straight Arrow Connector 144"/>
            <p:cNvCxnSpPr/>
            <p:nvPr/>
          </p:nvCxnSpPr>
          <p:spPr>
            <a:xfrm flipV="1">
              <a:off x="4421220" y="5176424"/>
              <a:ext cx="30156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Isosceles Triangle 266"/>
            <p:cNvSpPr/>
            <p:nvPr/>
          </p:nvSpPr>
          <p:spPr>
            <a:xfrm>
              <a:off x="4420691" y="5180250"/>
              <a:ext cx="302618" cy="191850"/>
            </a:xfrm>
            <a:prstGeom prst="triangl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ea typeface="Calibri" charset="0"/>
                <a:cs typeface="Calibri" charset="0"/>
              </a:endParaRPr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>
              <a:off x="4572000" y="4926474"/>
              <a:ext cx="0" cy="24995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4572000" y="5310434"/>
              <a:ext cx="0" cy="28645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658885" y="2599081"/>
            <a:ext cx="966640" cy="251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ea typeface="Calibri" charset="0"/>
                <a:cs typeface="Calibri" charset="0"/>
              </a:rPr>
              <a:t>Tunable Laser</a:t>
            </a:r>
            <a:endParaRPr lang="en-US" sz="1400" b="1" dirty="0">
              <a:ea typeface="Calibri" charset="0"/>
              <a:cs typeface="Calibri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068961" y="4484259"/>
            <a:ext cx="326037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142204" y="3309385"/>
            <a:ext cx="0" cy="1677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 bwMode="auto">
          <a:xfrm>
            <a:off x="1022409" y="4163593"/>
            <a:ext cx="687336" cy="644948"/>
          </a:xfrm>
          <a:prstGeom prst="ellipse">
            <a:avLst/>
          </a:prstGeom>
          <a:solidFill>
            <a:schemeClr val="bg2">
              <a:lumMod val="50000"/>
              <a:alpha val="37000"/>
            </a:schemeClr>
          </a:solidFill>
          <a:ln w="28575">
            <a:noFill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 sz="2800" b="1">
              <a:ea typeface="Calibri" charset="0"/>
              <a:cs typeface="Calibri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05559" y="4469717"/>
            <a:ext cx="456420" cy="3637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  <a:ea typeface="Calibri" charset="0"/>
                <a:cs typeface="Calibri" charset="0"/>
              </a:rPr>
              <a:t>Beat</a:t>
            </a:r>
          </a:p>
          <a:p>
            <a:pPr algn="ctr"/>
            <a:r>
              <a:rPr lang="en-US" sz="1000" b="1" dirty="0">
                <a:solidFill>
                  <a:srgbClr val="000000"/>
                </a:solidFill>
                <a:ea typeface="Calibri" charset="0"/>
                <a:cs typeface="Calibri" charset="0"/>
              </a:rPr>
              <a:t>Signal</a:t>
            </a:r>
            <a:endParaRPr lang="en-US" sz="1050" b="1" dirty="0">
              <a:ea typeface="Calibri" charset="0"/>
              <a:cs typeface="Calibri" charset="0"/>
            </a:endParaRPr>
          </a:p>
        </p:txBody>
      </p:sp>
      <p:sp>
        <p:nvSpPr>
          <p:cNvPr id="62" name="Rectangle 61"/>
          <p:cNvSpPr/>
          <p:nvPr/>
        </p:nvSpPr>
        <p:spPr>
          <a:xfrm flipH="1">
            <a:off x="635322" y="4879124"/>
            <a:ext cx="1343266" cy="39155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Calibri" charset="0"/>
                <a:cs typeface="Calibri" charset="0"/>
              </a:rPr>
              <a:t>Spectrometer</a:t>
            </a:r>
          </a:p>
        </p:txBody>
      </p:sp>
      <p:sp>
        <p:nvSpPr>
          <p:cNvPr id="63" name="Rectangle 62"/>
          <p:cNvSpPr/>
          <p:nvPr/>
        </p:nvSpPr>
        <p:spPr>
          <a:xfrm rot="16200000">
            <a:off x="2398897" y="3551945"/>
            <a:ext cx="614738" cy="251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Calibri" charset="0"/>
                <a:cs typeface="Calibri" charset="0"/>
              </a:rPr>
              <a:t>LO Path</a:t>
            </a:r>
            <a:endParaRPr lang="en-US" sz="1400" b="1" dirty="0"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28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Actual Demonstration Platform 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67" y="1848049"/>
            <a:ext cx="7948265" cy="3955762"/>
          </a:xfr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12420" y="1346886"/>
            <a:ext cx="11567160" cy="5358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" panose="020B0604020202030204" pitchFamily="34" charset="0"/>
              <a:buChar char="−"/>
              <a:defRPr sz="24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FMCW Lidar prototype chip CMOS: 3x1.5mm, GF45nm SOI process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Similar optical PLL system as Behnam’s but implemented in digital to have more flexibility so that it can be compatible with wider range of laser/photonics</a:t>
            </a:r>
          </a:p>
        </p:txBody>
      </p:sp>
    </p:spTree>
    <p:extLst>
      <p:ext uri="{BB962C8B-B14F-4D97-AF65-F5344CB8AC3E}">
        <p14:creationId xmlns:p14="http://schemas.microsoft.com/office/powerpoint/2010/main" val="14392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Actual Demonstration Platform 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12420" y="1346886"/>
            <a:ext cx="11567160" cy="5358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" panose="020B0604020202030204" pitchFamily="34" charset="0"/>
              <a:buChar char="−"/>
              <a:defRPr sz="24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FMCW Lidar prototype </a:t>
            </a:r>
            <a:r>
              <a:rPr lang="en-US" dirty="0" smtClean="0"/>
              <a:t>chip photonics: CNSE 300mm process</a:t>
            </a:r>
          </a:p>
        </p:txBody>
      </p:sp>
      <p:pic>
        <p:nvPicPr>
          <p:cNvPr id="10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3404241"/>
            <a:ext cx="11567160" cy="11941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94399" y="4001294"/>
            <a:ext cx="1632527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Delay (1.14ns)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32534" y="2420073"/>
            <a:ext cx="2763360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BPD (got 20uApp for 0dBm)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618385" y="2925398"/>
            <a:ext cx="395829" cy="781483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014214" y="2925398"/>
            <a:ext cx="1780185" cy="552317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787735" y="2635998"/>
            <a:ext cx="2763360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Lidar TX/RX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384971" y="3188315"/>
            <a:ext cx="962975" cy="24014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0169415" y="3188315"/>
            <a:ext cx="999328" cy="518566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642695" y="2864836"/>
            <a:ext cx="1134879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LO Path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5158543" y="3284169"/>
            <a:ext cx="137543" cy="32238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13780" y="4801032"/>
            <a:ext cx="1519969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9:1 tap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473765" y="3879670"/>
            <a:ext cx="0" cy="921362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26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420" y="1346886"/>
            <a:ext cx="11567160" cy="5358714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>
              <a:sym typeface="Wingding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Conclusion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68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OPLL Implementation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1157" y="1606104"/>
            <a:ext cx="11389687" cy="4924646"/>
            <a:chOff x="333383" y="1337637"/>
            <a:chExt cx="11389687" cy="4924646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8771591" y="3839939"/>
              <a:ext cx="0" cy="28819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8292806" y="3839939"/>
              <a:ext cx="0" cy="28819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77973" y="2802353"/>
              <a:ext cx="0" cy="1690111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660900" y="5680569"/>
              <a:ext cx="847459" cy="1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9529257" y="2655557"/>
              <a:ext cx="685103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103" idx="4"/>
            </p:cNvCxnSpPr>
            <p:nvPr/>
          </p:nvCxnSpPr>
          <p:spPr>
            <a:xfrm rot="16200000" flipH="1">
              <a:off x="3098078" y="1658296"/>
              <a:ext cx="708341" cy="422186"/>
            </a:xfrm>
            <a:prstGeom prst="bentConnector2">
              <a:avLst/>
            </a:prstGeom>
            <a:ln w="19050" cap="rnd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103" idx="6"/>
            </p:cNvCxnSpPr>
            <p:nvPr/>
          </p:nvCxnSpPr>
          <p:spPr>
            <a:xfrm flipV="1">
              <a:off x="3274546" y="1481639"/>
              <a:ext cx="388795" cy="189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527341" y="1625639"/>
              <a:ext cx="491584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 rot="5400000" flipH="1" flipV="1">
              <a:off x="3739995" y="2620550"/>
              <a:ext cx="2635841" cy="700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4" name="Elbow Connector 13"/>
            <p:cNvCxnSpPr>
              <a:stCxn id="123" idx="0"/>
            </p:cNvCxnSpPr>
            <p:nvPr/>
          </p:nvCxnSpPr>
          <p:spPr>
            <a:xfrm rot="5400000" flipH="1" flipV="1">
              <a:off x="2895703" y="1710531"/>
              <a:ext cx="708530" cy="826746"/>
            </a:xfrm>
            <a:prstGeom prst="bentConnector2">
              <a:avLst/>
            </a:prstGeom>
            <a:ln w="19050" cap="rnd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3" idx="6"/>
            </p:cNvCxnSpPr>
            <p:nvPr/>
          </p:nvCxnSpPr>
          <p:spPr>
            <a:xfrm>
              <a:off x="2869986" y="2511560"/>
              <a:ext cx="793355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5092923" y="2374205"/>
              <a:ext cx="1014919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123" idx="4"/>
            </p:cNvCxnSpPr>
            <p:nvPr/>
          </p:nvCxnSpPr>
          <p:spPr>
            <a:xfrm rot="16200000" flipH="1">
              <a:off x="2895704" y="2485842"/>
              <a:ext cx="708529" cy="826746"/>
            </a:xfrm>
            <a:prstGeom prst="bentConnector2">
              <a:avLst/>
            </a:prstGeom>
            <a:ln w="19050" cap="rnd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207764" y="1448437"/>
              <a:ext cx="66782" cy="6678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22326" y="1448437"/>
              <a:ext cx="66782" cy="66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663341" y="1337639"/>
              <a:ext cx="864000" cy="576000"/>
              <a:chOff x="2719481" y="2299891"/>
              <a:chExt cx="864000" cy="57600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2719481" y="2299891"/>
                <a:ext cx="864000" cy="288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2719481" y="2587891"/>
                <a:ext cx="864000" cy="288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2719481" y="2299891"/>
                <a:ext cx="864000" cy="576000"/>
              </a:xfrm>
              <a:prstGeom prst="rect">
                <a:avLst/>
              </a:prstGeom>
              <a:solidFill>
                <a:srgbClr val="BBFA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67331" y="2403741"/>
                <a:ext cx="368300" cy="368300"/>
              </a:xfrm>
              <a:prstGeom prst="rect">
                <a:avLst/>
              </a:prstGeom>
            </p:spPr>
          </p:pic>
        </p:grpSp>
        <p:sp>
          <p:nvSpPr>
            <p:cNvPr id="21" name="Oval 20"/>
            <p:cNvSpPr/>
            <p:nvPr/>
          </p:nvSpPr>
          <p:spPr>
            <a:xfrm>
              <a:off x="2803204" y="2478169"/>
              <a:ext cx="66782" cy="6678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8195" y="3343839"/>
              <a:ext cx="138545" cy="138545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3274400" y="2766169"/>
              <a:ext cx="66782" cy="667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3663341" y="2079560"/>
              <a:ext cx="864000" cy="864000"/>
              <a:chOff x="2719829" y="3054104"/>
              <a:chExt cx="864000" cy="864000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2719829" y="3054104"/>
                <a:ext cx="864000" cy="288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2719829" y="3630104"/>
                <a:ext cx="864000" cy="288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2719829" y="3054104"/>
                <a:ext cx="864000" cy="864000"/>
              </a:xfrm>
              <a:prstGeom prst="rect">
                <a:avLst/>
              </a:prstGeom>
              <a:solidFill>
                <a:srgbClr val="BBFA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9729" y="3301954"/>
                <a:ext cx="584200" cy="368300"/>
              </a:xfrm>
              <a:prstGeom prst="rect">
                <a:avLst/>
              </a:prstGeom>
            </p:spPr>
          </p:pic>
        </p:grpSp>
        <p:sp>
          <p:nvSpPr>
            <p:cNvPr id="25" name="Oval 24"/>
            <p:cNvSpPr/>
            <p:nvPr/>
          </p:nvSpPr>
          <p:spPr>
            <a:xfrm>
              <a:off x="3120173" y="3508089"/>
              <a:ext cx="66782" cy="667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120173" y="3796089"/>
              <a:ext cx="66782" cy="667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86955" y="3541480"/>
              <a:ext cx="476386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3186955" y="3829480"/>
              <a:ext cx="476386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103" idx="2"/>
            </p:cNvCxnSpPr>
            <p:nvPr/>
          </p:nvCxnSpPr>
          <p:spPr>
            <a:xfrm>
              <a:off x="1122903" y="1481828"/>
              <a:ext cx="2084861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341182" y="2799560"/>
              <a:ext cx="322159" cy="0"/>
            </a:xfrm>
            <a:prstGeom prst="straightConnector1">
              <a:avLst/>
            </a:prstGeom>
            <a:ln w="19050" cap="sq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3663341" y="3109480"/>
              <a:ext cx="864000" cy="864000"/>
              <a:chOff x="2719655" y="4070601"/>
              <a:chExt cx="864000" cy="864000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2719655" y="4070601"/>
                <a:ext cx="864000" cy="288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719655" y="4646601"/>
                <a:ext cx="864000" cy="288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719655" y="4070601"/>
                <a:ext cx="864000" cy="864000"/>
              </a:xfrm>
              <a:prstGeom prst="rect">
                <a:avLst/>
              </a:prstGeom>
              <a:solidFill>
                <a:srgbClr val="BBFA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7355" y="4432751"/>
                <a:ext cx="228600" cy="139700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/>
            <p:cNvCxnSpPr/>
            <p:nvPr/>
          </p:nvCxnSpPr>
          <p:spPr>
            <a:xfrm>
              <a:off x="4531324" y="2501494"/>
              <a:ext cx="491584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4527341" y="3559322"/>
              <a:ext cx="491584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6107842" y="2115557"/>
              <a:ext cx="1224000" cy="1080000"/>
            </a:xfrm>
            <a:prstGeom prst="rect">
              <a:avLst/>
            </a:prstGeom>
            <a:solidFill>
              <a:srgbClr val="BBFA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 flipV="1">
              <a:off x="7040151" y="3202401"/>
              <a:ext cx="1" cy="275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6391946" y="3197679"/>
              <a:ext cx="1" cy="275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779546" y="2939931"/>
              <a:ext cx="323802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2309" y="2576382"/>
              <a:ext cx="850900" cy="177800"/>
            </a:xfrm>
            <a:prstGeom prst="rect">
              <a:avLst/>
            </a:prstGeom>
          </p:spPr>
        </p:pic>
        <p:cxnSp>
          <p:nvCxnSpPr>
            <p:cNvPr id="39" name="Straight Arrow Connector 38"/>
            <p:cNvCxnSpPr/>
            <p:nvPr/>
          </p:nvCxnSpPr>
          <p:spPr>
            <a:xfrm>
              <a:off x="7331842" y="2655557"/>
              <a:ext cx="9775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>
              <a:off x="8309424" y="2115557"/>
              <a:ext cx="1219833" cy="1080000"/>
              <a:chOff x="7782128" y="2022578"/>
              <a:chExt cx="1219833" cy="1080000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7782128" y="2022578"/>
                <a:ext cx="1219833" cy="1080000"/>
              </a:xfrm>
              <a:prstGeom prst="rect">
                <a:avLst/>
              </a:prstGeom>
              <a:solidFill>
                <a:srgbClr val="FFE0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2644" y="2378428"/>
                <a:ext cx="558800" cy="368300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11076451" y="3064951"/>
              <a:ext cx="270688" cy="68074"/>
              <a:chOff x="7010260" y="3082973"/>
              <a:chExt cx="270688" cy="68074"/>
            </a:xfrm>
          </p:grpSpPr>
          <p:cxnSp>
            <p:nvCxnSpPr>
              <p:cNvPr id="133" name="Straight Arrow Connector 132"/>
              <p:cNvCxnSpPr/>
              <p:nvPr/>
            </p:nvCxnSpPr>
            <p:spPr>
              <a:xfrm>
                <a:off x="7010260" y="3082973"/>
                <a:ext cx="270688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>
                <a:off x="7010260" y="3151047"/>
                <a:ext cx="270688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1135397" y="3543794"/>
              <a:ext cx="152796" cy="98400"/>
              <a:chOff x="7069206" y="3365964"/>
              <a:chExt cx="152796" cy="98400"/>
            </a:xfrm>
          </p:grpSpPr>
          <p:cxnSp>
            <p:nvCxnSpPr>
              <p:cNvPr id="130" name="Straight Arrow Connector 129"/>
              <p:cNvCxnSpPr/>
              <p:nvPr/>
            </p:nvCxnSpPr>
            <p:spPr>
              <a:xfrm>
                <a:off x="7069206" y="3365964"/>
                <a:ext cx="152796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>
                <a:off x="7093424" y="3415164"/>
                <a:ext cx="104361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>
                <a:off x="7109964" y="3464364"/>
                <a:ext cx="71280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/>
            <p:cNvCxnSpPr/>
            <p:nvPr/>
          </p:nvCxnSpPr>
          <p:spPr>
            <a:xfrm>
              <a:off x="11211795" y="3133025"/>
              <a:ext cx="0" cy="410769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1211795" y="2655267"/>
              <a:ext cx="0" cy="409684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10783738" y="2655558"/>
              <a:ext cx="414834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10214360" y="2622166"/>
              <a:ext cx="66782" cy="6678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10281142" y="2655557"/>
              <a:ext cx="324083" cy="1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riangle 48"/>
            <p:cNvSpPr/>
            <p:nvPr/>
          </p:nvSpPr>
          <p:spPr>
            <a:xfrm rot="16200000">
              <a:off x="8828851" y="5378010"/>
              <a:ext cx="638125" cy="605119"/>
            </a:xfrm>
            <a:prstGeom prst="triangle">
              <a:avLst/>
            </a:prstGeom>
            <a:solidFill>
              <a:srgbClr val="FFE0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0214360" y="4260101"/>
              <a:ext cx="66782" cy="6678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Elbow Connector 50"/>
            <p:cNvCxnSpPr/>
            <p:nvPr/>
          </p:nvCxnSpPr>
          <p:spPr>
            <a:xfrm rot="5400000">
              <a:off x="9172269" y="4605087"/>
              <a:ext cx="1353686" cy="797278"/>
            </a:xfrm>
            <a:prstGeom prst="bentConnector2">
              <a:avLst/>
            </a:prstGeom>
            <a:ln w="19050" cap="rnd">
              <a:solidFill>
                <a:srgbClr val="C00000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9296205" y="4293492"/>
              <a:ext cx="918155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776994" y="4354105"/>
              <a:ext cx="32380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7776994" y="4669961"/>
              <a:ext cx="32380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10247751" y="2688948"/>
              <a:ext cx="0" cy="1571153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/>
            <p:nvPr/>
          </p:nvCxnSpPr>
          <p:spPr>
            <a:xfrm rot="10800000">
              <a:off x="1577973" y="5130395"/>
              <a:ext cx="1477808" cy="550174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3055781" y="5361507"/>
              <a:ext cx="605119" cy="638125"/>
              <a:chOff x="3073657" y="3785658"/>
              <a:chExt cx="605119" cy="638125"/>
            </a:xfrm>
          </p:grpSpPr>
          <p:sp>
            <p:nvSpPr>
              <p:cNvPr id="128" name="Triangle 127"/>
              <p:cNvSpPr/>
              <p:nvPr/>
            </p:nvSpPr>
            <p:spPr>
              <a:xfrm rot="16200000">
                <a:off x="3057154" y="3802161"/>
                <a:ext cx="638125" cy="605119"/>
              </a:xfrm>
              <a:prstGeom prst="triangle">
                <a:avLst/>
              </a:prstGeom>
              <a:solidFill>
                <a:srgbClr val="FFE0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22473" y="4034870"/>
                <a:ext cx="279400" cy="139700"/>
              </a:xfrm>
              <a:prstGeom prst="rect">
                <a:avLst/>
              </a:prstGeom>
            </p:spPr>
          </p:pic>
        </p:grpSp>
        <p:grpSp>
          <p:nvGrpSpPr>
            <p:cNvPr id="58" name="Group 57"/>
            <p:cNvGrpSpPr/>
            <p:nvPr/>
          </p:nvGrpSpPr>
          <p:grpSpPr>
            <a:xfrm>
              <a:off x="8006270" y="5567704"/>
              <a:ext cx="225730" cy="225730"/>
              <a:chOff x="9046536" y="2560325"/>
              <a:chExt cx="225730" cy="225730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9070145" y="2583934"/>
                <a:ext cx="178513" cy="17851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 rot="2700000">
                <a:off x="9046536" y="2560325"/>
                <a:ext cx="225730" cy="225730"/>
                <a:chOff x="4334909" y="757864"/>
                <a:chExt cx="330491" cy="330491"/>
              </a:xfrm>
            </p:grpSpPr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4334909" y="914400"/>
                  <a:ext cx="330491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rot="5400000">
                  <a:off x="4337086" y="923110"/>
                  <a:ext cx="330491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9" name="Straight Arrow Connector 58"/>
            <p:cNvCxnSpPr/>
            <p:nvPr/>
          </p:nvCxnSpPr>
          <p:spPr>
            <a:xfrm flipV="1">
              <a:off x="8208392" y="5680569"/>
              <a:ext cx="636962" cy="1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/>
            <p:cNvGrpSpPr/>
            <p:nvPr/>
          </p:nvGrpSpPr>
          <p:grpSpPr>
            <a:xfrm>
              <a:off x="1259373" y="4492464"/>
              <a:ext cx="637200" cy="637931"/>
              <a:chOff x="2346459" y="3447836"/>
              <a:chExt cx="637200" cy="637931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2346459" y="3447836"/>
                <a:ext cx="637200" cy="637931"/>
              </a:xfrm>
              <a:prstGeom prst="rect">
                <a:avLst/>
              </a:prstGeom>
              <a:solidFill>
                <a:srgbClr val="FFE0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20" name="Group 119"/>
              <p:cNvGrpSpPr/>
              <p:nvPr/>
            </p:nvGrpSpPr>
            <p:grpSpPr>
              <a:xfrm>
                <a:off x="2450825" y="3595961"/>
                <a:ext cx="428469" cy="341681"/>
                <a:chOff x="2450825" y="3591571"/>
                <a:chExt cx="428469" cy="341681"/>
              </a:xfrm>
            </p:grpSpPr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2450825" y="3933252"/>
                  <a:ext cx="214233" cy="0"/>
                </a:xfrm>
                <a:prstGeom prst="line">
                  <a:avLst/>
                </a:prstGeom>
                <a:ln w="1905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665058" y="3600347"/>
                  <a:ext cx="214236" cy="0"/>
                </a:xfrm>
                <a:prstGeom prst="line">
                  <a:avLst/>
                </a:prstGeom>
                <a:ln w="1905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5400000">
                  <a:off x="2498606" y="3758024"/>
                  <a:ext cx="332905" cy="0"/>
                </a:xfrm>
                <a:prstGeom prst="line">
                  <a:avLst/>
                </a:prstGeom>
                <a:ln w="19050" cap="flat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3383" y="1352589"/>
              <a:ext cx="431800" cy="17780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08743" y="3413112"/>
              <a:ext cx="482600" cy="17780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45646" y="3547181"/>
              <a:ext cx="482600" cy="177800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29775" y="4260644"/>
              <a:ext cx="482600" cy="1778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/>
            <p:nvPr/>
          </p:nvCxnSpPr>
          <p:spPr>
            <a:xfrm>
              <a:off x="1841499" y="1816962"/>
              <a:ext cx="261045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1841499" y="2112122"/>
              <a:ext cx="261045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1378118" y="1669828"/>
              <a:ext cx="466551" cy="576000"/>
            </a:xfrm>
            <a:prstGeom prst="rect">
              <a:avLst/>
            </a:prstGeom>
            <a:solidFill>
              <a:srgbClr val="BBFA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47893" y="1900678"/>
              <a:ext cx="127000" cy="114300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52786" y="1722916"/>
              <a:ext cx="482600" cy="177800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52786" y="2002978"/>
              <a:ext cx="495300" cy="203200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06460" y="3554782"/>
              <a:ext cx="495300" cy="203200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42422" y="4556946"/>
              <a:ext cx="495300" cy="203200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22291" y="3700321"/>
              <a:ext cx="495300" cy="203200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41127" y="2434317"/>
              <a:ext cx="304800" cy="165100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658963" y="6109883"/>
              <a:ext cx="977900" cy="152400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31327" y="4601994"/>
              <a:ext cx="711200" cy="406400"/>
            </a:xfrm>
            <a:prstGeom prst="rect">
              <a:avLst/>
            </a:prstGeom>
          </p:spPr>
        </p:pic>
        <p:grpSp>
          <p:nvGrpSpPr>
            <p:cNvPr id="77" name="Group 76"/>
            <p:cNvGrpSpPr/>
            <p:nvPr/>
          </p:nvGrpSpPr>
          <p:grpSpPr>
            <a:xfrm>
              <a:off x="4484750" y="5567704"/>
              <a:ext cx="225730" cy="225730"/>
              <a:chOff x="9046536" y="2560325"/>
              <a:chExt cx="225730" cy="225730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9070145" y="2583934"/>
                <a:ext cx="178513" cy="17851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 rot="2700000">
                <a:off x="9046536" y="2560325"/>
                <a:ext cx="225730" cy="225730"/>
                <a:chOff x="4334909" y="757864"/>
                <a:chExt cx="330491" cy="330491"/>
              </a:xfrm>
            </p:grpSpPr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334909" y="914400"/>
                  <a:ext cx="330491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rot="5400000">
                  <a:off x="4337086" y="923110"/>
                  <a:ext cx="330491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Group 77"/>
            <p:cNvGrpSpPr/>
            <p:nvPr/>
          </p:nvGrpSpPr>
          <p:grpSpPr>
            <a:xfrm>
              <a:off x="10581616" y="2542692"/>
              <a:ext cx="225730" cy="225730"/>
              <a:chOff x="9046536" y="2560325"/>
              <a:chExt cx="225730" cy="225730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9070145" y="2583934"/>
                <a:ext cx="178513" cy="17851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 rot="2700000">
                <a:off x="9046536" y="2560325"/>
                <a:ext cx="225730" cy="225730"/>
                <a:chOff x="4334909" y="757864"/>
                <a:chExt cx="330491" cy="330491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4334909" y="914400"/>
                  <a:ext cx="330491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rot="5400000">
                  <a:off x="4337086" y="923110"/>
                  <a:ext cx="330491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9" name="Rectangle 78"/>
            <p:cNvSpPr/>
            <p:nvPr/>
          </p:nvSpPr>
          <p:spPr>
            <a:xfrm>
              <a:off x="8100796" y="4128600"/>
              <a:ext cx="848113" cy="771896"/>
            </a:xfrm>
            <a:prstGeom prst="rect">
              <a:avLst/>
            </a:prstGeom>
            <a:solidFill>
              <a:srgbClr val="BBFA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937727" y="4128600"/>
              <a:ext cx="358478" cy="771896"/>
            </a:xfrm>
            <a:prstGeom prst="rect">
              <a:avLst/>
            </a:prstGeom>
            <a:solidFill>
              <a:srgbClr val="FFE0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334352" y="4330398"/>
              <a:ext cx="381000" cy="368300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6200000">
              <a:off x="8875666" y="4419298"/>
              <a:ext cx="482600" cy="190500"/>
            </a:xfrm>
            <a:prstGeom prst="rect">
              <a:avLst/>
            </a:prstGeom>
          </p:spPr>
        </p:pic>
        <p:cxnSp>
          <p:nvCxnSpPr>
            <p:cNvPr id="83" name="Straight Arrow Connector 82"/>
            <p:cNvCxnSpPr/>
            <p:nvPr/>
          </p:nvCxnSpPr>
          <p:spPr>
            <a:xfrm>
              <a:off x="5783560" y="2657068"/>
              <a:ext cx="323802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/>
            <p:cNvSpPr/>
            <p:nvPr/>
          </p:nvSpPr>
          <p:spPr>
            <a:xfrm>
              <a:off x="3663341" y="1337639"/>
              <a:ext cx="139900" cy="576000"/>
            </a:xfrm>
            <a:prstGeom prst="rect">
              <a:avLst/>
            </a:prstGeom>
            <a:solidFill>
              <a:srgbClr val="FFE0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267597" y="2143874"/>
              <a:ext cx="609600" cy="177800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310177" y="2576382"/>
              <a:ext cx="406400" cy="177800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089082" y="3640562"/>
              <a:ext cx="406400" cy="177800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951301" y="2715776"/>
              <a:ext cx="330200" cy="17780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621074" y="3640562"/>
              <a:ext cx="330200" cy="177800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383754" y="2867458"/>
              <a:ext cx="330200" cy="177800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324065" y="2768481"/>
              <a:ext cx="266700" cy="165100"/>
            </a:xfrm>
            <a:prstGeom prst="rect">
              <a:avLst/>
            </a:prstGeom>
          </p:spPr>
        </p:pic>
        <p:cxnSp>
          <p:nvCxnSpPr>
            <p:cNvPr id="93" name="Straight Arrow Connector 92"/>
            <p:cNvCxnSpPr/>
            <p:nvPr/>
          </p:nvCxnSpPr>
          <p:spPr>
            <a:xfrm flipH="1">
              <a:off x="9296205" y="4511223"/>
              <a:ext cx="408836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H="1">
              <a:off x="9296205" y="4716842"/>
              <a:ext cx="408836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750097" y="4409623"/>
              <a:ext cx="393700" cy="203200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50097" y="4627394"/>
              <a:ext cx="342900" cy="177800"/>
            </a:xfrm>
            <a:prstGeom prst="rect">
              <a:avLst/>
            </a:prstGeom>
          </p:spPr>
        </p:pic>
        <p:sp>
          <p:nvSpPr>
            <p:cNvPr id="97" name="Oval 96"/>
            <p:cNvSpPr/>
            <p:nvPr/>
          </p:nvSpPr>
          <p:spPr>
            <a:xfrm>
              <a:off x="1232010" y="2478169"/>
              <a:ext cx="66782" cy="6678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849997" y="2478169"/>
              <a:ext cx="66782" cy="66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>
              <a:off x="916779" y="2511560"/>
              <a:ext cx="315231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1544582" y="2735571"/>
              <a:ext cx="66782" cy="6678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 flipH="1">
              <a:off x="1517485" y="2512757"/>
              <a:ext cx="52554" cy="298371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/>
            <p:nvPr/>
          </p:nvSpPr>
          <p:spPr>
            <a:xfrm>
              <a:off x="1544582" y="2478169"/>
              <a:ext cx="66782" cy="6678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54354" y="2422660"/>
              <a:ext cx="431800" cy="177800"/>
            </a:xfrm>
            <a:prstGeom prst="rect">
              <a:avLst/>
            </a:prstGeom>
          </p:spPr>
        </p:pic>
        <p:cxnSp>
          <p:nvCxnSpPr>
            <p:cNvPr id="104" name="Straight Arrow Connector 103"/>
            <p:cNvCxnSpPr>
              <a:stCxn id="123" idx="2"/>
            </p:cNvCxnSpPr>
            <p:nvPr/>
          </p:nvCxnSpPr>
          <p:spPr>
            <a:xfrm flipH="1">
              <a:off x="1611364" y="2511560"/>
              <a:ext cx="11918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1481770" y="3033972"/>
              <a:ext cx="241300" cy="165100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788386" y="5610719"/>
              <a:ext cx="800100" cy="177800"/>
            </a:xfrm>
            <a:prstGeom prst="rect">
              <a:avLst/>
            </a:prstGeom>
          </p:spPr>
        </p:pic>
        <p:cxnSp>
          <p:nvCxnSpPr>
            <p:cNvPr id="108" name="Elbow Connector 107"/>
            <p:cNvCxnSpPr/>
            <p:nvPr/>
          </p:nvCxnSpPr>
          <p:spPr>
            <a:xfrm rot="16200000" flipH="1">
              <a:off x="1012511" y="1592220"/>
              <a:ext cx="442609" cy="288606"/>
            </a:xfrm>
            <a:prstGeom prst="bentConnector2">
              <a:avLst/>
            </a:prstGeom>
            <a:ln w="19050" cap="rnd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1056121" y="1448437"/>
              <a:ext cx="66782" cy="6678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>
              <a:stCxn id="139" idx="6"/>
            </p:cNvCxnSpPr>
            <p:nvPr/>
          </p:nvCxnSpPr>
          <p:spPr>
            <a:xfrm>
              <a:off x="889108" y="1481828"/>
              <a:ext cx="167013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 148"/>
          <p:cNvGrpSpPr/>
          <p:nvPr/>
        </p:nvGrpSpPr>
        <p:grpSpPr>
          <a:xfrm>
            <a:off x="10016943" y="1236781"/>
            <a:ext cx="1127282" cy="594396"/>
            <a:chOff x="8455322" y="1356828"/>
            <a:chExt cx="1127282" cy="594396"/>
          </a:xfrm>
        </p:grpSpPr>
        <p:sp>
          <p:nvSpPr>
            <p:cNvPr id="150" name="Rectangle 149"/>
            <p:cNvSpPr/>
            <p:nvPr/>
          </p:nvSpPr>
          <p:spPr>
            <a:xfrm>
              <a:off x="8455322" y="1356828"/>
              <a:ext cx="472054" cy="241257"/>
            </a:xfrm>
            <a:prstGeom prst="rect">
              <a:avLst/>
            </a:prstGeom>
            <a:solidFill>
              <a:srgbClr val="BBFA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8455322" y="1709967"/>
              <a:ext cx="472054" cy="241257"/>
            </a:xfrm>
            <a:prstGeom prst="rect">
              <a:avLst/>
            </a:prstGeom>
            <a:solidFill>
              <a:srgbClr val="FFE0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9023804" y="1388556"/>
              <a:ext cx="482600" cy="177800"/>
            </a:xfrm>
            <a:prstGeom prst="rect">
              <a:avLst/>
            </a:prstGeom>
          </p:spPr>
        </p:pic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023804" y="1741695"/>
              <a:ext cx="558800" cy="177800"/>
            </a:xfrm>
            <a:prstGeom prst="rect">
              <a:avLst/>
            </a:prstGeom>
          </p:spPr>
        </p:pic>
      </p:grpSp>
      <p:pic>
        <p:nvPicPr>
          <p:cNvPr id="154" name="Picture 15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598285" y="5859780"/>
            <a:ext cx="1384300" cy="152400"/>
          </a:xfrm>
          <a:prstGeom prst="rect">
            <a:avLst/>
          </a:prstGeom>
        </p:spPr>
      </p:pic>
      <p:sp>
        <p:nvSpPr>
          <p:cNvPr id="155" name="Rectangle 154"/>
          <p:cNvSpPr/>
          <p:nvPr/>
        </p:nvSpPr>
        <p:spPr>
          <a:xfrm>
            <a:off x="280413" y="1212993"/>
            <a:ext cx="974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1.28GHz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420502" y="1860789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128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2279750" y="17137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10MHz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1669018" y="4040292"/>
            <a:ext cx="943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10MHz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(fastest)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3883489" y="1259598"/>
            <a:ext cx="893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8</a:t>
            </a:r>
            <a:r>
              <a:rPr lang="en-US" altLang="ko-KR" dirty="0" smtClean="0">
                <a:solidFill>
                  <a:srgbClr val="FF0000"/>
                </a:solidFill>
              </a:rPr>
              <a:t>ps LSB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3734554" y="2907674"/>
            <a:ext cx="935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couter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3372371" y="4231539"/>
            <a:ext cx="26518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Sub-sampling to make this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run at slower fb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8377198" y="1898939"/>
            <a:ext cx="1219833" cy="436413"/>
          </a:xfrm>
          <a:prstGeom prst="rect">
            <a:avLst/>
          </a:prstGeom>
          <a:solidFill>
            <a:srgbClr val="FFE0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63" name="Straight Arrow Connector 162"/>
          <p:cNvCxnSpPr/>
          <p:nvPr/>
        </p:nvCxnSpPr>
        <p:spPr>
          <a:xfrm>
            <a:off x="8046681" y="2086282"/>
            <a:ext cx="323802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33239" y="2007337"/>
            <a:ext cx="330200" cy="17780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479114" y="1923013"/>
            <a:ext cx="1016000" cy="406400"/>
          </a:xfrm>
          <a:prstGeom prst="rect">
            <a:avLst/>
          </a:prstGeom>
        </p:spPr>
      </p:pic>
      <p:cxnSp>
        <p:nvCxnSpPr>
          <p:cNvPr id="168" name="Elbow Connector 167"/>
          <p:cNvCxnSpPr>
            <a:stCxn id="162" idx="3"/>
            <a:endCxn id="47" idx="0"/>
          </p:cNvCxnSpPr>
          <p:nvPr/>
        </p:nvCxnSpPr>
        <p:spPr>
          <a:xfrm>
            <a:off x="9597031" y="2117146"/>
            <a:ext cx="718494" cy="773487"/>
          </a:xfrm>
          <a:prstGeom prst="bentConnector2">
            <a:avLst/>
          </a:prstGeom>
          <a:ln w="19050" cap="rnd">
            <a:solidFill>
              <a:srgbClr val="C0000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4608234" y="1891601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4625869" y="2785334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7517670" y="2927058"/>
            <a:ext cx="8114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Signed</a:t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dirty="0" smtClean="0">
                <a:solidFill>
                  <a:srgbClr val="FF0000"/>
                </a:solidFill>
              </a:rPr>
              <a:t>10b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244645" y="2660160"/>
            <a:ext cx="1691315" cy="696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68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backend functionalities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0652"/>
          </a:xfrm>
        </p:spPr>
        <p:txBody>
          <a:bodyPr>
            <a:normAutofit/>
          </a:bodyPr>
          <a:lstStyle/>
          <a:p>
            <a:r>
              <a:rPr lang="en-US" dirty="0" smtClean="0"/>
              <a:t>Variable reference frequency operation</a:t>
            </a:r>
          </a:p>
          <a:p>
            <a:pPr lvl="1"/>
            <a:r>
              <a:rPr lang="en-US" dirty="0" smtClean="0"/>
              <a:t>Feedback clock can be slower than nominal (10MHz) as we might want to use a laser with lower chirp rate or smaller chirping bandwidth</a:t>
            </a:r>
          </a:p>
          <a:p>
            <a:pPr lvl="1"/>
            <a:r>
              <a:rPr lang="en-US" dirty="0" smtClean="0"/>
              <a:t>However, fine TDC resolution is set by inverter delay </a:t>
            </a:r>
          </a:p>
          <a:p>
            <a:pPr lvl="1"/>
            <a:r>
              <a:rPr lang="en-US" dirty="0" smtClean="0">
                <a:latin typeface="+mn-lt"/>
              </a:rPr>
              <a:t>By using frequency detec</a:t>
            </a:r>
            <a:r>
              <a:rPr lang="en-US" dirty="0" smtClean="0"/>
              <a:t>tor to introduce frequency offset, we can make the loop work with slower feedback frequency</a:t>
            </a:r>
          </a:p>
          <a:p>
            <a:pPr lvl="1"/>
            <a:r>
              <a:rPr lang="en-US" dirty="0" smtClean="0"/>
              <a:t>Error values are updated only at the fb clock positive edge </a:t>
            </a:r>
            <a:br>
              <a:rPr lang="en-US" dirty="0" smtClean="0"/>
            </a:br>
            <a:r>
              <a:rPr lang="en-US" dirty="0" smtClean="0"/>
              <a:t>(sub-sampling operation)</a:t>
            </a:r>
          </a:p>
          <a:p>
            <a:r>
              <a:rPr lang="en-US" dirty="0" smtClean="0"/>
              <a:t>All-pass triangular modulation by synchronized sign flipping</a:t>
            </a:r>
          </a:p>
          <a:p>
            <a:endParaRPr lang="en-US" dirty="0" smtClean="0">
              <a:latin typeface="+mn-lt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30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124"/>
          </a:xfrm>
        </p:spPr>
        <p:txBody>
          <a:bodyPr>
            <a:normAutofit/>
          </a:bodyPr>
          <a:lstStyle/>
          <a:p>
            <a:r>
              <a:rPr lang="en-US" dirty="0" smtClean="0"/>
              <a:t>All-pass triangular modulation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6304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30269" y="4314020"/>
            <a:ext cx="3931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Sign flipping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en-US" dirty="0" smtClean="0">
                <a:solidFill>
                  <a:srgbClr val="FF0000"/>
                </a:solidFill>
              </a:rPr>
              <a:t> synchronized with ref. </a:t>
            </a:r>
            <a:r>
              <a:rPr lang="en-US" dirty="0" err="1" smtClean="0">
                <a:solidFill>
                  <a:srgbClr val="FF0000"/>
                </a:solidFill>
              </a:rPr>
              <a:t>clk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18737" y="1907327"/>
            <a:ext cx="49457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When the sign is flipped,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𝜋 phase error is introduced instantaneously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(takes some time to settle, depending on loop BW)</a:t>
            </a:r>
          </a:p>
        </p:txBody>
      </p:sp>
    </p:spTree>
    <p:extLst>
      <p:ext uri="{BB962C8B-B14F-4D97-AF65-F5344CB8AC3E}">
        <p14:creationId xmlns:p14="http://schemas.microsoft.com/office/powerpoint/2010/main" val="181105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124"/>
          </a:xfrm>
        </p:spPr>
        <p:txBody>
          <a:bodyPr>
            <a:normAutofit/>
          </a:bodyPr>
          <a:lstStyle/>
          <a:p>
            <a:r>
              <a:rPr lang="en-US" dirty="0" smtClean="0"/>
              <a:t>No Frequency Offset, Two Pt Mod 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44093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55131" y="2073795"/>
            <a:ext cx="59613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By resetting the counter (coarse TDC) when the sign is flipped,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we can cancel this 𝜋 phase error &amp; hide sign flipping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from the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5684827" y="1285238"/>
            <a:ext cx="255705" cy="721532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97737" y="1285238"/>
            <a:ext cx="255705" cy="721532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9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124"/>
          </a:xfrm>
        </p:spPr>
        <p:txBody>
          <a:bodyPr>
            <a:normAutofit/>
          </a:bodyPr>
          <a:lstStyle/>
          <a:p>
            <a:r>
              <a:rPr lang="en-US" dirty="0" smtClean="0"/>
              <a:t>Noise Sources in Optical PLL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8184027" y="828209"/>
            <a:ext cx="24391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PIR control: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Proportional path : 𝛼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Integration path: 𝛽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28613" y="1343552"/>
            <a:ext cx="9660937" cy="3880503"/>
            <a:chOff x="585188" y="1413011"/>
            <a:chExt cx="11221767" cy="4507441"/>
          </a:xfrm>
        </p:grpSpPr>
        <p:sp>
          <p:nvSpPr>
            <p:cNvPr id="79" name="Rectangle 78"/>
            <p:cNvSpPr/>
            <p:nvPr/>
          </p:nvSpPr>
          <p:spPr>
            <a:xfrm>
              <a:off x="3416613" y="1935690"/>
              <a:ext cx="754324" cy="701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4821214" y="2066858"/>
              <a:ext cx="439387" cy="439387"/>
              <a:chOff x="5029201" y="1814566"/>
              <a:chExt cx="483326" cy="483326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84" name="Oval 83"/>
              <p:cNvSpPr/>
              <p:nvPr/>
            </p:nvSpPr>
            <p:spPr>
              <a:xfrm>
                <a:off x="5029201" y="1814566"/>
                <a:ext cx="483326" cy="483326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5105618" y="1890983"/>
                <a:ext cx="330491" cy="330491"/>
                <a:chOff x="4334909" y="757864"/>
                <a:chExt cx="330491" cy="330491"/>
              </a:xfrm>
              <a:grpFill/>
            </p:grpSpPr>
            <p:cxnSp>
              <p:nvCxnSpPr>
                <p:cNvPr id="96" name="Straight Connector 95"/>
                <p:cNvCxnSpPr/>
                <p:nvPr/>
              </p:nvCxnSpPr>
              <p:spPr>
                <a:xfrm>
                  <a:off x="4334909" y="914400"/>
                  <a:ext cx="330491" cy="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 rot="5400000">
                  <a:off x="4337086" y="923110"/>
                  <a:ext cx="330491" cy="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9" name="Rectangle 98"/>
            <p:cNvSpPr/>
            <p:nvPr/>
          </p:nvSpPr>
          <p:spPr>
            <a:xfrm>
              <a:off x="5917135" y="1935690"/>
              <a:ext cx="754324" cy="701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8154614" y="1935690"/>
              <a:ext cx="754324" cy="701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685754" y="3404759"/>
              <a:ext cx="754324" cy="701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03" name="Elbow Connector 102"/>
            <p:cNvCxnSpPr>
              <a:stCxn id="105" idx="3"/>
              <a:endCxn id="140" idx="0"/>
            </p:cNvCxnSpPr>
            <p:nvPr/>
          </p:nvCxnSpPr>
          <p:spPr>
            <a:xfrm>
              <a:off x="8908938" y="2286552"/>
              <a:ext cx="1153979" cy="28332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79" idx="3"/>
              <a:endCxn id="85" idx="2"/>
            </p:cNvCxnSpPr>
            <p:nvPr/>
          </p:nvCxnSpPr>
          <p:spPr>
            <a:xfrm>
              <a:off x="4170937" y="2286552"/>
              <a:ext cx="6502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85" idx="6"/>
              <a:endCxn id="103" idx="1"/>
            </p:cNvCxnSpPr>
            <p:nvPr/>
          </p:nvCxnSpPr>
          <p:spPr>
            <a:xfrm>
              <a:off x="5260601" y="2286552"/>
              <a:ext cx="6565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5040906" y="1690114"/>
              <a:ext cx="2" cy="3767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/>
            <p:cNvGrpSpPr/>
            <p:nvPr/>
          </p:nvGrpSpPr>
          <p:grpSpPr>
            <a:xfrm>
              <a:off x="9843223" y="2569876"/>
              <a:ext cx="439387" cy="439387"/>
              <a:chOff x="5029201" y="1814566"/>
              <a:chExt cx="483326" cy="483326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09" name="Oval 108"/>
              <p:cNvSpPr/>
              <p:nvPr/>
            </p:nvSpPr>
            <p:spPr>
              <a:xfrm>
                <a:off x="5029201" y="1814566"/>
                <a:ext cx="483326" cy="483326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>
                <a:off x="5105618" y="1890983"/>
                <a:ext cx="330491" cy="330491"/>
                <a:chOff x="4334909" y="757864"/>
                <a:chExt cx="330491" cy="330491"/>
              </a:xfrm>
              <a:grpFill/>
            </p:grpSpPr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4334909" y="914400"/>
                  <a:ext cx="330491" cy="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rot="5400000">
                  <a:off x="4337086" y="923110"/>
                  <a:ext cx="330491" cy="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4" name="Straight Arrow Connector 113"/>
            <p:cNvCxnSpPr>
              <a:endCxn id="140" idx="6"/>
            </p:cNvCxnSpPr>
            <p:nvPr/>
          </p:nvCxnSpPr>
          <p:spPr>
            <a:xfrm flipH="1">
              <a:off x="10282610" y="2789569"/>
              <a:ext cx="42170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03" idx="3"/>
              <a:endCxn id="105" idx="1"/>
            </p:cNvCxnSpPr>
            <p:nvPr/>
          </p:nvCxnSpPr>
          <p:spPr>
            <a:xfrm>
              <a:off x="6671459" y="2286552"/>
              <a:ext cx="14831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115"/>
            <p:cNvSpPr/>
            <p:nvPr/>
          </p:nvSpPr>
          <p:spPr>
            <a:xfrm>
              <a:off x="6782757" y="4524353"/>
              <a:ext cx="811081" cy="701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 flipH="1">
              <a:off x="6135408" y="4875215"/>
              <a:ext cx="647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ectangle 121"/>
            <p:cNvSpPr/>
            <p:nvPr/>
          </p:nvSpPr>
          <p:spPr>
            <a:xfrm>
              <a:off x="5162707" y="4524353"/>
              <a:ext cx="972701" cy="701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4169962" y="4655522"/>
              <a:ext cx="439387" cy="439387"/>
              <a:chOff x="5029201" y="1814566"/>
              <a:chExt cx="483326" cy="483326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24" name="Oval 123"/>
              <p:cNvSpPr/>
              <p:nvPr/>
            </p:nvSpPr>
            <p:spPr>
              <a:xfrm>
                <a:off x="5029201" y="1814566"/>
                <a:ext cx="483326" cy="483326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5105618" y="1890983"/>
                <a:ext cx="330491" cy="330491"/>
                <a:chOff x="4334909" y="757864"/>
                <a:chExt cx="330491" cy="330491"/>
              </a:xfrm>
              <a:grpFill/>
            </p:grpSpPr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4334909" y="914400"/>
                  <a:ext cx="330491" cy="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rot="5400000">
                  <a:off x="4337086" y="923110"/>
                  <a:ext cx="330491" cy="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flipH="1">
              <a:off x="4609349" y="4875215"/>
              <a:ext cx="55335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4389655" y="5092108"/>
              <a:ext cx="0" cy="5273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ectangle 131"/>
            <p:cNvSpPr/>
            <p:nvPr/>
          </p:nvSpPr>
          <p:spPr>
            <a:xfrm>
              <a:off x="2736464" y="4524353"/>
              <a:ext cx="757638" cy="701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 flipH="1" flipV="1">
              <a:off x="3494102" y="4875215"/>
              <a:ext cx="67586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angle 133"/>
            <p:cNvSpPr/>
            <p:nvPr/>
          </p:nvSpPr>
          <p:spPr>
            <a:xfrm>
              <a:off x="1798563" y="3059889"/>
              <a:ext cx="754324" cy="701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1956031" y="2066859"/>
              <a:ext cx="439387" cy="439387"/>
              <a:chOff x="5029201" y="1814566"/>
              <a:chExt cx="483326" cy="483326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5029201" y="1814566"/>
                <a:ext cx="483326" cy="48332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5105618" y="1890983"/>
                <a:ext cx="330491" cy="330491"/>
                <a:chOff x="4334909" y="757864"/>
                <a:chExt cx="330491" cy="330491"/>
              </a:xfrm>
            </p:grpSpPr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4334909" y="914400"/>
                  <a:ext cx="33049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5400000">
                  <a:off x="4337086" y="923110"/>
                  <a:ext cx="33049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43" name="Elbow Connector 142"/>
            <p:cNvCxnSpPr/>
            <p:nvPr/>
          </p:nvCxnSpPr>
          <p:spPr>
            <a:xfrm rot="10800000">
              <a:off x="2175726" y="3761613"/>
              <a:ext cx="560739" cy="111360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V="1">
              <a:off x="2175725" y="2506246"/>
              <a:ext cx="0" cy="5536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endCxn id="79" idx="1"/>
            </p:cNvCxnSpPr>
            <p:nvPr/>
          </p:nvCxnSpPr>
          <p:spPr>
            <a:xfrm flipV="1">
              <a:off x="2395418" y="2286552"/>
              <a:ext cx="102119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1395743" y="2286552"/>
              <a:ext cx="5602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ight Brace 146"/>
            <p:cNvSpPr/>
            <p:nvPr/>
          </p:nvSpPr>
          <p:spPr>
            <a:xfrm rot="5400000">
              <a:off x="4950939" y="1221036"/>
              <a:ext cx="186194" cy="3254846"/>
            </a:xfrm>
            <a:prstGeom prst="rightBrace">
              <a:avLst>
                <a:gd name="adj1" fmla="val 4413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Straight Arrow Connector 147"/>
            <p:cNvCxnSpPr/>
            <p:nvPr/>
          </p:nvCxnSpPr>
          <p:spPr>
            <a:xfrm flipV="1">
              <a:off x="3933427" y="4343966"/>
              <a:ext cx="0" cy="5273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2321712" y="2585644"/>
              <a:ext cx="83414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188" y="2171300"/>
              <a:ext cx="676148" cy="230505"/>
            </a:xfrm>
            <a:prstGeom prst="rect">
              <a:avLst/>
            </a:prstGeom>
          </p:spPr>
        </p:pic>
        <p:pic>
          <p:nvPicPr>
            <p:cNvPr id="151" name="Picture 1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5472" y="2048364"/>
              <a:ext cx="276606" cy="476377"/>
            </a:xfrm>
            <a:prstGeom prst="rect">
              <a:avLst/>
            </a:prstGeom>
          </p:spPr>
        </p:pic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6638" y="2171300"/>
              <a:ext cx="430276" cy="230505"/>
            </a:xfrm>
            <a:prstGeom prst="rect">
              <a:avLst/>
            </a:prstGeom>
          </p:spPr>
        </p:pic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39980" y="3655736"/>
              <a:ext cx="245872" cy="199771"/>
            </a:xfrm>
            <a:prstGeom prst="rect">
              <a:avLst/>
            </a:prstGeom>
          </p:spPr>
        </p:pic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00031" y="4813747"/>
              <a:ext cx="230505" cy="122936"/>
            </a:xfrm>
            <a:prstGeom prst="rect">
              <a:avLst/>
            </a:prstGeom>
          </p:spPr>
        </p:pic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6087" y="4049820"/>
              <a:ext cx="614680" cy="230505"/>
            </a:xfrm>
            <a:prstGeom prst="rect">
              <a:avLst/>
            </a:prstGeom>
          </p:spPr>
        </p:pic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6957" y="2032997"/>
              <a:ext cx="614680" cy="507111"/>
            </a:xfrm>
            <a:prstGeom prst="rect">
              <a:avLst/>
            </a:prstGeom>
          </p:spPr>
        </p:pic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80719" y="3318549"/>
              <a:ext cx="630047" cy="184404"/>
            </a:xfrm>
            <a:prstGeom prst="rect">
              <a:avLst/>
            </a:prstGeom>
          </p:spPr>
        </p:pic>
        <p:pic>
          <p:nvPicPr>
            <p:cNvPr id="161" name="Picture 16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19931" y="3045714"/>
              <a:ext cx="445643" cy="184404"/>
            </a:xfrm>
            <a:prstGeom prst="rect">
              <a:avLst/>
            </a:prstGeom>
          </p:spPr>
        </p:pic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16982" y="2789570"/>
              <a:ext cx="1029589" cy="215138"/>
            </a:xfrm>
            <a:prstGeom prst="rect">
              <a:avLst/>
            </a:prstGeom>
          </p:spPr>
        </p:pic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638531" y="3655736"/>
              <a:ext cx="614680" cy="184404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475" y="5338940"/>
              <a:ext cx="737616" cy="169037"/>
            </a:xfrm>
            <a:prstGeom prst="rect">
              <a:avLst/>
            </a:prstGeom>
          </p:spPr>
        </p:pic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37422" y="3164879"/>
              <a:ext cx="276606" cy="491744"/>
            </a:xfrm>
            <a:prstGeom prst="rect">
              <a:avLst/>
            </a:prstGeom>
          </p:spPr>
        </p:pic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264882" y="4637027"/>
              <a:ext cx="768350" cy="476377"/>
            </a:xfrm>
            <a:prstGeom prst="rect">
              <a:avLst/>
            </a:prstGeom>
          </p:spPr>
        </p:pic>
        <p:cxnSp>
          <p:nvCxnSpPr>
            <p:cNvPr id="167" name="Straight Arrow Connector 166"/>
            <p:cNvCxnSpPr>
              <a:stCxn id="140" idx="4"/>
              <a:endCxn id="113" idx="0"/>
            </p:cNvCxnSpPr>
            <p:nvPr/>
          </p:nvCxnSpPr>
          <p:spPr>
            <a:xfrm flipH="1">
              <a:off x="10062916" y="3009263"/>
              <a:ext cx="1" cy="3954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Rectangle 167"/>
            <p:cNvSpPr/>
            <p:nvPr/>
          </p:nvSpPr>
          <p:spPr>
            <a:xfrm>
              <a:off x="8815639" y="4524353"/>
              <a:ext cx="743645" cy="701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69" name="Elbow Connector 168"/>
            <p:cNvCxnSpPr>
              <a:stCxn id="113" idx="2"/>
            </p:cNvCxnSpPr>
            <p:nvPr/>
          </p:nvCxnSpPr>
          <p:spPr>
            <a:xfrm rot="5400000">
              <a:off x="9426734" y="4239033"/>
              <a:ext cx="768732" cy="50363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995374" y="4775330"/>
              <a:ext cx="384175" cy="199771"/>
            </a:xfrm>
            <a:prstGeom prst="rect">
              <a:avLst/>
            </a:prstGeom>
          </p:spPr>
        </p:pic>
        <p:grpSp>
          <p:nvGrpSpPr>
            <p:cNvPr id="172" name="Group 171"/>
            <p:cNvGrpSpPr/>
            <p:nvPr/>
          </p:nvGrpSpPr>
          <p:grpSpPr>
            <a:xfrm>
              <a:off x="7980009" y="4655522"/>
              <a:ext cx="439387" cy="439387"/>
              <a:chOff x="5029201" y="1814566"/>
              <a:chExt cx="483326" cy="483326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73" name="Oval 172"/>
              <p:cNvSpPr/>
              <p:nvPr/>
            </p:nvSpPr>
            <p:spPr>
              <a:xfrm>
                <a:off x="5029201" y="1814566"/>
                <a:ext cx="483326" cy="483326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4" name="Group 173"/>
              <p:cNvGrpSpPr/>
              <p:nvPr/>
            </p:nvGrpSpPr>
            <p:grpSpPr>
              <a:xfrm>
                <a:off x="5105618" y="1890983"/>
                <a:ext cx="330491" cy="330491"/>
                <a:chOff x="4334909" y="757864"/>
                <a:chExt cx="330491" cy="330491"/>
              </a:xfrm>
              <a:grpFill/>
            </p:grpSpPr>
            <p:cxnSp>
              <p:nvCxnSpPr>
                <p:cNvPr id="175" name="Straight Connector 174"/>
                <p:cNvCxnSpPr/>
                <p:nvPr/>
              </p:nvCxnSpPr>
              <p:spPr>
                <a:xfrm>
                  <a:off x="4334909" y="914400"/>
                  <a:ext cx="330491" cy="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 rot="5400000">
                  <a:off x="4337086" y="923110"/>
                  <a:ext cx="330491" cy="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77" name="Straight Arrow Connector 176"/>
            <p:cNvCxnSpPr/>
            <p:nvPr/>
          </p:nvCxnSpPr>
          <p:spPr>
            <a:xfrm flipV="1">
              <a:off x="8199702" y="5092107"/>
              <a:ext cx="0" cy="5273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endCxn id="158" idx="3"/>
            </p:cNvCxnSpPr>
            <p:nvPr/>
          </p:nvCxnSpPr>
          <p:spPr>
            <a:xfrm flipH="1" flipV="1">
              <a:off x="7593838" y="4875215"/>
              <a:ext cx="386171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 flipH="1">
              <a:off x="8419396" y="4875215"/>
              <a:ext cx="39624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043920" y="1413011"/>
              <a:ext cx="1955800" cy="152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790955" y="2497469"/>
              <a:ext cx="1016000" cy="5842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413036" y="5768052"/>
              <a:ext cx="1638300" cy="1524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667130" y="5768052"/>
              <a:ext cx="1524000" cy="1524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013672" y="4640746"/>
              <a:ext cx="349250" cy="433070"/>
            </a:xfrm>
            <a:prstGeom prst="rect">
              <a:avLst/>
            </a:prstGeom>
          </p:spPr>
        </p:pic>
      </p:grpSp>
      <p:sp>
        <p:nvSpPr>
          <p:cNvPr id="82" name="Rectangle 81"/>
          <p:cNvSpPr/>
          <p:nvPr/>
        </p:nvSpPr>
        <p:spPr>
          <a:xfrm>
            <a:off x="5684716" y="5560758"/>
            <a:ext cx="5483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Maximize laser noise suppression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Minimize additive noise from PLL</a:t>
            </a:r>
          </a:p>
        </p:txBody>
      </p:sp>
      <p:sp>
        <p:nvSpPr>
          <p:cNvPr id="83" name="Rectangle 82"/>
          <p:cNvSpPr/>
          <p:nvPr/>
        </p:nvSpPr>
        <p:spPr>
          <a:xfrm>
            <a:off x="1160651" y="5739313"/>
            <a:ext cx="4493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Minimize effective linewidth </a:t>
            </a:r>
            <a:r>
              <a:rPr lang="en-US" sz="2400" b="1" smtClean="0">
                <a:solidFill>
                  <a:srgbClr val="FF0000"/>
                </a:solidFill>
                <a:sym typeface="Wingdings"/>
              </a:rPr>
              <a:t></a:t>
            </a:r>
            <a:endParaRPr lang="en-US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4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75" y="4883555"/>
            <a:ext cx="6638544" cy="7376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75" y="3953244"/>
            <a:ext cx="7099554" cy="7376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49" y="200534"/>
            <a:ext cx="3534410" cy="44564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38549" y="1451084"/>
            <a:ext cx="5566927" cy="507111"/>
            <a:chOff x="3095859" y="1981135"/>
            <a:chExt cx="5566927" cy="5071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95859" y="1981135"/>
              <a:ext cx="2489454" cy="50711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40561" y="1996502"/>
              <a:ext cx="1106424" cy="47637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2234" y="2011869"/>
              <a:ext cx="860552" cy="445643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7296" y="813590"/>
            <a:ext cx="968121" cy="5071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675" y="2990420"/>
            <a:ext cx="5731891" cy="737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7145" y="105376"/>
            <a:ext cx="2059178" cy="507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0818" y="673085"/>
            <a:ext cx="3442208" cy="6761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675" y="5827433"/>
            <a:ext cx="7468362" cy="73761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5176" y="2449908"/>
            <a:ext cx="1789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Noise TF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85314" y="2226822"/>
            <a:ext cx="41279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Looking at the laser PSD, it is </a:t>
            </a:r>
            <a:r>
              <a:rPr lang="en-US" sz="2400" dirty="0" err="1" smtClean="0"/>
              <a:t>highpass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/>
              </a:rPr>
              <a:t> need to maximize loop bandwidth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Choose design variables accordingly so that additive noise is not exceeding laser phase noise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TDC LSB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LF gain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Current </a:t>
            </a:r>
            <a:r>
              <a:rPr lang="en-US" sz="2400" dirty="0">
                <a:sym typeface="Wingdings"/>
              </a:rPr>
              <a:t>DAC </a:t>
            </a:r>
            <a:r>
              <a:rPr lang="en-US" sz="2400" dirty="0" smtClean="0">
                <a:sym typeface="Wingdings"/>
              </a:rPr>
              <a:t>LSB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Capacitance size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Buffer gain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756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Maximize the loop bandwidth while ensuring stability</a:t>
            </a:r>
          </a:p>
          <a:p>
            <a:pPr lvl="1"/>
            <a:r>
              <a:rPr lang="en-US" dirty="0" smtClean="0"/>
              <a:t>The wider the bandwidth, the more the laser noise is suppressed</a:t>
            </a:r>
          </a:p>
          <a:p>
            <a:pPr lvl="1"/>
            <a:endParaRPr lang="en-US" i="1" dirty="0" smtClean="0"/>
          </a:p>
          <a:p>
            <a:pPr lvl="1"/>
            <a:endParaRPr lang="en-US" i="1" dirty="0"/>
          </a:p>
          <a:p>
            <a:pPr lvl="1"/>
            <a:endParaRPr lang="en-US" i="1" dirty="0" smtClean="0"/>
          </a:p>
          <a:p>
            <a:pPr lvl="1"/>
            <a:endParaRPr lang="en-US" i="1" dirty="0" smtClean="0"/>
          </a:p>
          <a:p>
            <a:pPr lvl="1"/>
            <a:r>
              <a:rPr lang="en-US" i="1" dirty="0" smtClean="0"/>
              <a:t>Set bandwidth to be 15% of the reference clock, Q=0.5</a:t>
            </a:r>
          </a:p>
          <a:p>
            <a:pPr lvl="1"/>
            <a:r>
              <a:rPr lang="el-GR" i="1" dirty="0" smtClean="0"/>
              <a:t>η</a:t>
            </a:r>
            <a:r>
              <a:rPr lang="en-US" dirty="0" smtClean="0"/>
              <a:t> and </a:t>
            </a:r>
            <a:r>
              <a:rPr lang="el-GR" i="1" dirty="0" smtClean="0"/>
              <a:t>α</a:t>
            </a:r>
            <a:r>
              <a:rPr lang="en-US" dirty="0" smtClean="0"/>
              <a:t>/</a:t>
            </a:r>
            <a:r>
              <a:rPr lang="el-GR" i="1" dirty="0" smtClean="0"/>
              <a:t>β</a:t>
            </a:r>
            <a:r>
              <a:rPr lang="en-US" dirty="0" smtClean="0"/>
              <a:t> determined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Now to choose </a:t>
            </a:r>
            <a:r>
              <a:rPr lang="el-GR" i="1" dirty="0"/>
              <a:t>α</a:t>
            </a:r>
            <a:r>
              <a:rPr lang="en-US" dirty="0"/>
              <a:t>, </a:t>
            </a:r>
            <a:r>
              <a:rPr lang="en-US" i="1" dirty="0"/>
              <a:t>I</a:t>
            </a:r>
            <a:r>
              <a:rPr lang="en-US" baseline="-25000" dirty="0"/>
              <a:t>LSB</a:t>
            </a:r>
            <a:r>
              <a:rPr lang="en-US" dirty="0"/>
              <a:t>, </a:t>
            </a:r>
            <a:r>
              <a:rPr lang="en-US" i="1" dirty="0"/>
              <a:t>C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Procedure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929" y="3071379"/>
            <a:ext cx="6454140" cy="6705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593" y="2367291"/>
            <a:ext cx="5210810" cy="670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409" y="4723701"/>
            <a:ext cx="2059178" cy="50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2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952378" y="4163594"/>
            <a:ext cx="5927202" cy="254200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he farther the target is away, the less the phase noise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of TX/RX beams are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correlated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(less coherent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Even though you have infinite laser power, SNR is limited by the spectral purity of the tunable laser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Phase Noise Problem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2499" y="2132627"/>
            <a:ext cx="5411975" cy="3502101"/>
            <a:chOff x="282499" y="2132627"/>
            <a:chExt cx="5411975" cy="3502101"/>
          </a:xfrm>
        </p:grpSpPr>
        <p:grpSp>
          <p:nvGrpSpPr>
            <p:cNvPr id="13" name="Group 12"/>
            <p:cNvGrpSpPr/>
            <p:nvPr/>
          </p:nvGrpSpPr>
          <p:grpSpPr>
            <a:xfrm>
              <a:off x="282499" y="2132627"/>
              <a:ext cx="3561224" cy="3502101"/>
              <a:chOff x="915831" y="1556622"/>
              <a:chExt cx="5200651" cy="3192911"/>
            </a:xfrm>
          </p:grpSpPr>
          <p:sp>
            <p:nvSpPr>
              <p:cNvPr id="162" name="Rectangle 161"/>
              <p:cNvSpPr/>
              <p:nvPr/>
            </p:nvSpPr>
            <p:spPr>
              <a:xfrm>
                <a:off x="994349" y="1607898"/>
                <a:ext cx="5122133" cy="31416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1905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915831" y="1556622"/>
                <a:ext cx="5151549" cy="314401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3036316" y="2586161"/>
              <a:ext cx="568956" cy="27823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478849" y="2819245"/>
              <a:ext cx="1215625" cy="1486906"/>
              <a:chOff x="7397328" y="2405255"/>
              <a:chExt cx="1016881" cy="1243810"/>
            </a:xfrm>
          </p:grpSpPr>
          <p:pic>
            <p:nvPicPr>
              <p:cNvPr id="160" name="Picture 15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7328" y="2796580"/>
                <a:ext cx="1016881" cy="852485"/>
              </a:xfrm>
              <a:prstGeom prst="rect">
                <a:avLst/>
              </a:prstGeom>
            </p:spPr>
          </p:pic>
          <p:sp>
            <p:nvSpPr>
              <p:cNvPr id="161" name="Rectangle 160"/>
              <p:cNvSpPr/>
              <p:nvPr/>
            </p:nvSpPr>
            <p:spPr>
              <a:xfrm>
                <a:off x="7524314" y="2405255"/>
                <a:ext cx="762913" cy="351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 b="1" i="1" dirty="0">
                    <a:solidFill>
                      <a:sysClr val="windowText" lastClr="000000"/>
                    </a:solidFill>
                    <a:ea typeface="Calibri" charset="0"/>
                    <a:cs typeface="Calibri" charset="0"/>
                  </a:rPr>
                  <a:t>Target</a:t>
                </a: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471703" y="2586161"/>
              <a:ext cx="2459628" cy="144008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71703" y="4101939"/>
              <a:ext cx="2456748" cy="12665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85703" y="2132627"/>
              <a:ext cx="1693239" cy="4196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b="1" i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rPr>
                <a:t>FMCW LIDAR</a:t>
              </a:r>
            </a:p>
          </p:txBody>
        </p:sp>
        <p:sp>
          <p:nvSpPr>
            <p:cNvPr id="21" name="Arc 20"/>
            <p:cNvSpPr/>
            <p:nvPr/>
          </p:nvSpPr>
          <p:spPr>
            <a:xfrm rot="19070651" flipV="1">
              <a:off x="716816" y="2723056"/>
              <a:ext cx="1770372" cy="1976594"/>
            </a:xfrm>
            <a:prstGeom prst="arc">
              <a:avLst/>
            </a:prstGeom>
            <a:ln w="38100" cap="rnd">
              <a:gradFill>
                <a:gsLst>
                  <a:gs pos="66000">
                    <a:srgbClr val="C00000"/>
                  </a:gs>
                  <a:gs pos="78000">
                    <a:srgbClr val="FFC000"/>
                  </a:gs>
                  <a:gs pos="44000">
                    <a:srgbClr val="00B050"/>
                  </a:gs>
                  <a:gs pos="33000">
                    <a:srgbClr val="0070C0"/>
                  </a:gs>
                  <a:gs pos="22000">
                    <a:srgbClr val="00B050"/>
                  </a:gs>
                  <a:gs pos="11000">
                    <a:srgbClr val="FFC000"/>
                  </a:gs>
                  <a:gs pos="0">
                    <a:srgbClr val="C00000"/>
                  </a:gs>
                  <a:gs pos="55000">
                    <a:srgbClr val="FFC000"/>
                  </a:gs>
                  <a:gs pos="89000">
                    <a:srgbClr val="00B050"/>
                  </a:gs>
                  <a:gs pos="100000">
                    <a:srgbClr val="0070C0"/>
                  </a:gs>
                </a:gsLst>
                <a:lin ang="5400000" scaled="1"/>
              </a:gradFill>
              <a:headEnd type="triangl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1">
                <a:ea typeface="Calibri" charset="0"/>
                <a:cs typeface="Calibri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flipH="1">
              <a:off x="658486" y="3488824"/>
              <a:ext cx="967435" cy="42709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b="1" dirty="0">
                <a:solidFill>
                  <a:schemeClr val="tx1"/>
                </a:solidFill>
                <a:ea typeface="Calibri" charset="0"/>
                <a:cs typeface="Calibri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77723" y="3570338"/>
              <a:ext cx="728962" cy="264070"/>
              <a:chOff x="3609265" y="2213001"/>
              <a:chExt cx="908227" cy="250231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3609265" y="2213001"/>
                <a:ext cx="452573" cy="250231"/>
                <a:chOff x="3646264" y="2213001"/>
                <a:chExt cx="602374" cy="250231"/>
              </a:xfrm>
            </p:grpSpPr>
            <p:cxnSp>
              <p:nvCxnSpPr>
                <p:cNvPr id="158" name="Straight Arrow Connector 157"/>
                <p:cNvCxnSpPr/>
                <p:nvPr/>
              </p:nvCxnSpPr>
              <p:spPr>
                <a:xfrm flipV="1">
                  <a:off x="3646264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Arrow Connector 158"/>
                <p:cNvCxnSpPr/>
                <p:nvPr/>
              </p:nvCxnSpPr>
              <p:spPr>
                <a:xfrm flipH="1" flipV="1">
                  <a:off x="3947297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/>
              <p:cNvGrpSpPr/>
              <p:nvPr/>
            </p:nvGrpSpPr>
            <p:grpSpPr>
              <a:xfrm>
                <a:off x="4064919" y="2213001"/>
                <a:ext cx="452573" cy="250231"/>
                <a:chOff x="3646264" y="2213001"/>
                <a:chExt cx="602374" cy="250231"/>
              </a:xfrm>
            </p:grpSpPr>
            <p:cxnSp>
              <p:nvCxnSpPr>
                <p:cNvPr id="156" name="Straight Arrow Connector 155"/>
                <p:cNvCxnSpPr/>
                <p:nvPr/>
              </p:nvCxnSpPr>
              <p:spPr>
                <a:xfrm flipV="1">
                  <a:off x="3646264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 flipH="1" flipV="1">
                  <a:off x="3947297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4" name="Straight Connector 23"/>
            <p:cNvCxnSpPr>
              <a:stCxn id="159" idx="1"/>
            </p:cNvCxnSpPr>
            <p:nvPr/>
          </p:nvCxnSpPr>
          <p:spPr>
            <a:xfrm>
              <a:off x="1535889" y="3110859"/>
              <a:ext cx="1682972" cy="10919"/>
            </a:xfrm>
            <a:prstGeom prst="line">
              <a:avLst/>
            </a:prstGeom>
            <a:ln w="47625" cap="rnd">
              <a:gradFill flip="none" rotWithShape="1">
                <a:gsLst>
                  <a:gs pos="17000">
                    <a:srgbClr val="FFC000"/>
                  </a:gs>
                  <a:gs pos="0">
                    <a:srgbClr val="C00000"/>
                  </a:gs>
                  <a:gs pos="33000">
                    <a:srgbClr val="00B050"/>
                  </a:gs>
                  <a:gs pos="50000">
                    <a:srgbClr val="0070C0">
                      <a:lumMod val="100000"/>
                    </a:srgbClr>
                  </a:gs>
                  <a:gs pos="100000">
                    <a:srgbClr val="C00000"/>
                  </a:gs>
                  <a:gs pos="67000">
                    <a:srgbClr val="00B050"/>
                  </a:gs>
                  <a:gs pos="83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endCxn id="156" idx="5"/>
            </p:cNvCxnSpPr>
            <p:nvPr/>
          </p:nvCxnSpPr>
          <p:spPr>
            <a:xfrm flipH="1" flipV="1">
              <a:off x="1417513" y="4479127"/>
              <a:ext cx="1796151" cy="5133"/>
            </a:xfrm>
            <a:prstGeom prst="line">
              <a:avLst/>
            </a:prstGeom>
            <a:ln w="19050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endCxn id="160" idx="1"/>
            </p:cNvCxnSpPr>
            <p:nvPr/>
          </p:nvCxnSpPr>
          <p:spPr>
            <a:xfrm>
              <a:off x="3445405" y="3121779"/>
              <a:ext cx="1033444" cy="674823"/>
            </a:xfrm>
            <a:prstGeom prst="line">
              <a:avLst/>
            </a:prstGeom>
            <a:ln w="47625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endCxn id="160" idx="1"/>
            </p:cNvCxnSpPr>
            <p:nvPr/>
          </p:nvCxnSpPr>
          <p:spPr>
            <a:xfrm flipV="1">
              <a:off x="3440208" y="3796602"/>
              <a:ext cx="1038641" cy="687658"/>
            </a:xfrm>
            <a:prstGeom prst="line">
              <a:avLst/>
            </a:prstGeom>
            <a:ln w="19050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 rot="19933634" flipH="1">
              <a:off x="4102894" y="3609331"/>
              <a:ext cx="468523" cy="468524"/>
              <a:chOff x="3074275" y="2321593"/>
              <a:chExt cx="506570" cy="506570"/>
            </a:xfrm>
          </p:grpSpPr>
          <p:sp>
            <p:nvSpPr>
              <p:cNvPr id="151" name="Arc 150"/>
              <p:cNvSpPr/>
              <p:nvPr/>
            </p:nvSpPr>
            <p:spPr>
              <a:xfrm rot="2700000">
                <a:off x="3074275" y="2321593"/>
                <a:ext cx="506570" cy="506570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  <p:sp>
            <p:nvSpPr>
              <p:cNvPr id="152" name="Arc 151"/>
              <p:cNvSpPr/>
              <p:nvPr/>
            </p:nvSpPr>
            <p:spPr>
              <a:xfrm rot="2700000">
                <a:off x="3154563" y="2401882"/>
                <a:ext cx="345994" cy="345994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  <p:sp>
            <p:nvSpPr>
              <p:cNvPr id="153" name="Arc 152"/>
              <p:cNvSpPr/>
              <p:nvPr/>
            </p:nvSpPr>
            <p:spPr>
              <a:xfrm rot="2700000">
                <a:off x="3229908" y="2477226"/>
                <a:ext cx="195305" cy="195305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 flipH="1">
              <a:off x="1913659" y="2903677"/>
              <a:ext cx="819798" cy="395993"/>
            </a:xfrm>
            <a:prstGeom prst="rect">
              <a:avLst/>
            </a:prstGeom>
            <a:solidFill>
              <a:schemeClr val="accent3">
                <a:alpha val="29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flipH="1">
              <a:off x="1913659" y="4276924"/>
              <a:ext cx="819798" cy="395993"/>
            </a:xfrm>
            <a:prstGeom prst="rect">
              <a:avLst/>
            </a:prstGeom>
            <a:solidFill>
              <a:schemeClr val="accent3">
                <a:alpha val="29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029648" y="2599081"/>
              <a:ext cx="591653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Splitter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013471" y="4687589"/>
              <a:ext cx="624005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Coupler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218861" y="2812308"/>
              <a:ext cx="226544" cy="618940"/>
            </a:xfrm>
            <a:prstGeom prst="ellipse">
              <a:avLst/>
            </a:prstGeom>
            <a:solidFill>
              <a:schemeClr val="accent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ea typeface="Calibri" charset="0"/>
                <a:cs typeface="Calibri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213664" y="4174790"/>
              <a:ext cx="226544" cy="618940"/>
            </a:xfrm>
            <a:prstGeom prst="ellipse">
              <a:avLst/>
            </a:prstGeom>
            <a:solidFill>
              <a:schemeClr val="accent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ea typeface="Calibri" charset="0"/>
                <a:cs typeface="Calibri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48520" y="2897310"/>
              <a:ext cx="787369" cy="427098"/>
              <a:chOff x="6517237" y="2553518"/>
              <a:chExt cx="648552" cy="352427"/>
            </a:xfrm>
          </p:grpSpPr>
          <p:sp>
            <p:nvSpPr>
              <p:cNvPr id="149" name="Rectangle 148"/>
              <p:cNvSpPr/>
              <p:nvPr/>
            </p:nvSpPr>
            <p:spPr>
              <a:xfrm flipH="1">
                <a:off x="6517237" y="2553518"/>
                <a:ext cx="648552" cy="35242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05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9230" y="2586218"/>
                <a:ext cx="514267" cy="290304"/>
              </a:xfrm>
              <a:prstGeom prst="rect">
                <a:avLst/>
              </a:prstGeom>
            </p:spPr>
          </p:pic>
        </p:grpSp>
        <p:cxnSp>
          <p:nvCxnSpPr>
            <p:cNvPr id="36" name="Straight Arrow Connector 35"/>
            <p:cNvCxnSpPr/>
            <p:nvPr/>
          </p:nvCxnSpPr>
          <p:spPr>
            <a:xfrm>
              <a:off x="1068962" y="4474923"/>
              <a:ext cx="0" cy="3954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1244316" y="4212267"/>
              <a:ext cx="230930" cy="511600"/>
              <a:chOff x="4420691" y="4926474"/>
              <a:chExt cx="302618" cy="670416"/>
            </a:xfrm>
          </p:grpSpPr>
          <p:cxnSp>
            <p:nvCxnSpPr>
              <p:cNvPr id="145" name="Straight Arrow Connector 144"/>
              <p:cNvCxnSpPr/>
              <p:nvPr/>
            </p:nvCxnSpPr>
            <p:spPr>
              <a:xfrm flipV="1">
                <a:off x="4421220" y="5176424"/>
                <a:ext cx="30156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Isosceles Triangle 266"/>
              <p:cNvSpPr/>
              <p:nvPr/>
            </p:nvSpPr>
            <p:spPr>
              <a:xfrm>
                <a:off x="4420691" y="5180250"/>
                <a:ext cx="302618" cy="191850"/>
              </a:xfrm>
              <a:prstGeom prst="triangle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147" name="Straight Arrow Connector 146"/>
              <p:cNvCxnSpPr/>
              <p:nvPr/>
            </p:nvCxnSpPr>
            <p:spPr>
              <a:xfrm>
                <a:off x="4572000" y="4926474"/>
                <a:ext cx="0" cy="24995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>
                <a:off x="4572000" y="5310434"/>
                <a:ext cx="0" cy="28645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/>
            <p:cNvSpPr/>
            <p:nvPr/>
          </p:nvSpPr>
          <p:spPr>
            <a:xfrm>
              <a:off x="658885" y="2599081"/>
              <a:ext cx="966640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ea typeface="Calibri" charset="0"/>
                  <a:cs typeface="Calibri" charset="0"/>
                </a:rPr>
                <a:t>Tunable Laser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1068961" y="4484259"/>
              <a:ext cx="3260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1142204" y="3309385"/>
              <a:ext cx="0" cy="1677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 bwMode="auto">
            <a:xfrm>
              <a:off x="1022409" y="4163593"/>
              <a:ext cx="687336" cy="644948"/>
            </a:xfrm>
            <a:prstGeom prst="ellipse">
              <a:avLst/>
            </a:prstGeom>
            <a:solidFill>
              <a:schemeClr val="bg2">
                <a:lumMod val="50000"/>
                <a:alpha val="37000"/>
              </a:schemeClr>
            </a:solidFill>
            <a:ln w="28575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en-US" sz="2800" b="1">
                <a:ea typeface="Calibri" charset="0"/>
                <a:cs typeface="Calibri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5559" y="4469717"/>
              <a:ext cx="456420" cy="3637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Beat</a:t>
              </a:r>
            </a:p>
            <a:p>
              <a:pPr algn="ctr"/>
              <a:r>
                <a:rPr lang="en-US" sz="10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Signal</a:t>
              </a:r>
              <a:endParaRPr lang="en-US" sz="1050" b="1" dirty="0">
                <a:ea typeface="Calibri" charset="0"/>
                <a:cs typeface="Calibri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 flipH="1">
              <a:off x="635322" y="4879124"/>
              <a:ext cx="1343266" cy="3915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ea typeface="Calibri" charset="0"/>
                  <a:cs typeface="Calibri" charset="0"/>
                </a:rPr>
                <a:t>Spectrometer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2398897" y="3551945"/>
              <a:ext cx="614738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LO Path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77" y="1365292"/>
            <a:ext cx="2913560" cy="218516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374" y="1354585"/>
            <a:ext cx="2913560" cy="2185169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7235413" y="3628958"/>
            <a:ext cx="700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20cm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0048737" y="3605584"/>
            <a:ext cx="486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3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Set </a:t>
            </a:r>
            <a:r>
              <a:rPr lang="el-GR" i="1" dirty="0" smtClean="0"/>
              <a:t>α</a:t>
            </a:r>
            <a:r>
              <a:rPr lang="en-US" dirty="0" smtClean="0"/>
              <a:t> so that </a:t>
            </a:r>
            <a:r>
              <a:rPr lang="en-US" dirty="0" err="1" smtClean="0"/>
              <a:t>iDAC</a:t>
            </a:r>
            <a:r>
              <a:rPr lang="en-US" dirty="0" smtClean="0"/>
              <a:t> quantization noise is balanced with others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It fixes </a:t>
            </a:r>
            <a:r>
              <a:rPr lang="en-US" i="1" dirty="0" smtClean="0"/>
              <a:t>I</a:t>
            </a:r>
            <a:r>
              <a:rPr lang="en-US" baseline="-25000" dirty="0" smtClean="0"/>
              <a:t>LSB</a:t>
            </a:r>
            <a:r>
              <a:rPr lang="en-US" dirty="0" smtClean="0"/>
              <a:t>/</a:t>
            </a:r>
            <a:r>
              <a:rPr lang="en-US" i="1" dirty="0" smtClean="0"/>
              <a:t>C </a:t>
            </a:r>
            <a:r>
              <a:rPr lang="en-US" dirty="0" smtClean="0"/>
              <a:t>ratio</a:t>
            </a:r>
          </a:p>
          <a:p>
            <a:r>
              <a:rPr lang="en-US" dirty="0" smtClean="0"/>
              <a:t>Finally, increase </a:t>
            </a:r>
            <a:r>
              <a:rPr lang="en-US" i="1" dirty="0" smtClean="0"/>
              <a:t>I</a:t>
            </a:r>
            <a:r>
              <a:rPr lang="en-US" baseline="-25000" dirty="0" smtClean="0"/>
              <a:t>LSB</a:t>
            </a:r>
            <a:r>
              <a:rPr lang="en-US" i="1" dirty="0"/>
              <a:t> </a:t>
            </a:r>
            <a:r>
              <a:rPr lang="en-US" dirty="0" smtClean="0"/>
              <a:t>&amp;</a:t>
            </a:r>
            <a:r>
              <a:rPr lang="en-US" i="1" dirty="0" smtClean="0"/>
              <a:t> C </a:t>
            </a:r>
            <a:r>
              <a:rPr lang="en-US" dirty="0" smtClean="0"/>
              <a:t>until </a:t>
            </a:r>
            <a:r>
              <a:rPr lang="en-US" dirty="0" err="1" smtClean="0"/>
              <a:t>iDAC</a:t>
            </a:r>
            <a:r>
              <a:rPr lang="en-US" dirty="0" smtClean="0"/>
              <a:t> thermal noise is balanced with others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Procedure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728" y="2019821"/>
            <a:ext cx="6638544" cy="737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819" y="4192092"/>
            <a:ext cx="7468362" cy="73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8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124"/>
          </a:xfrm>
        </p:spPr>
        <p:txBody>
          <a:bodyPr>
            <a:normAutofit/>
          </a:bodyPr>
          <a:lstStyle/>
          <a:p>
            <a:r>
              <a:rPr lang="en-US" dirty="0" smtClean="0"/>
              <a:t>Plugging in Real Numbers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values: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Design parameters: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Runtime Parameters: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70" y="5463816"/>
            <a:ext cx="6169851" cy="2366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292" y="2521962"/>
            <a:ext cx="6423406" cy="2612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964" y="4234210"/>
            <a:ext cx="2766060" cy="245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81" y="3866865"/>
            <a:ext cx="5762625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1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3172"/>
            <a:ext cx="10515600" cy="1325563"/>
          </a:xfrm>
        </p:spPr>
        <p:txBody>
          <a:bodyPr/>
          <a:lstStyle/>
          <a:p>
            <a:r>
              <a:rPr lang="en-US" dirty="0" smtClean="0"/>
              <a:t>Plugging in Real Numbers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53" y="1368735"/>
            <a:ext cx="6665093" cy="5265119"/>
          </a:xfrm>
        </p:spPr>
      </p:pic>
    </p:spTree>
    <p:extLst>
      <p:ext uri="{BB962C8B-B14F-4D97-AF65-F5344CB8AC3E}">
        <p14:creationId xmlns:p14="http://schemas.microsoft.com/office/powerpoint/2010/main" val="436974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8756" cy="1325563"/>
          </a:xfrm>
        </p:spPr>
        <p:txBody>
          <a:bodyPr/>
          <a:lstStyle/>
          <a:p>
            <a:r>
              <a:rPr lang="en-US" dirty="0" smtClean="0"/>
              <a:t>Optical PLL prototype chip (Aug.`17): 3x1.5mm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01" y="1608058"/>
            <a:ext cx="9617399" cy="4786472"/>
          </a:xfrm>
        </p:spPr>
      </p:pic>
    </p:spTree>
    <p:extLst>
      <p:ext uri="{BB962C8B-B14F-4D97-AF65-F5344CB8AC3E}">
        <p14:creationId xmlns:p14="http://schemas.microsoft.com/office/powerpoint/2010/main" val="197603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3059" cy="1325563"/>
          </a:xfrm>
        </p:spPr>
        <p:txBody>
          <a:bodyPr/>
          <a:lstStyle/>
          <a:p>
            <a:r>
              <a:rPr lang="en-US" dirty="0" smtClean="0"/>
              <a:t>Optical PLL prototype chip (Aug.`17): 3x1.5mm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01" y="1608058"/>
            <a:ext cx="9617399" cy="4786472"/>
          </a:xfrm>
        </p:spPr>
      </p:pic>
      <p:sp>
        <p:nvSpPr>
          <p:cNvPr id="3" name="Rectangle 2"/>
          <p:cNvSpPr/>
          <p:nvPr/>
        </p:nvSpPr>
        <p:spPr>
          <a:xfrm>
            <a:off x="2462182" y="2786335"/>
            <a:ext cx="3374022" cy="3393536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Variant 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85305" y="2786335"/>
            <a:ext cx="2846421" cy="1546325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Variant 2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(variant 1 </a:t>
            </a:r>
            <a:r>
              <a:rPr lang="en-US" dirty="0">
                <a:solidFill>
                  <a:sysClr val="windowText" lastClr="000000"/>
                </a:solidFill>
              </a:rPr>
              <a:t>-</a:t>
            </a:r>
            <a:r>
              <a:rPr lang="en-US" dirty="0" smtClean="0">
                <a:solidFill>
                  <a:sysClr val="windowText" lastClr="000000"/>
                </a:solidFill>
              </a:rPr>
              <a:t> capacitor)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85304" y="4483103"/>
            <a:ext cx="2846422" cy="1696768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Variant 3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(variant 2 </a:t>
            </a:r>
            <a:r>
              <a:rPr lang="en-US" dirty="0">
                <a:solidFill>
                  <a:sysClr val="windowText" lastClr="000000"/>
                </a:solidFill>
              </a:rPr>
              <a:t>-</a:t>
            </a:r>
            <a:r>
              <a:rPr lang="en-US" dirty="0" smtClean="0">
                <a:solidFill>
                  <a:sysClr val="windowText" lastClr="000000"/>
                </a:solidFill>
              </a:rPr>
              <a:t> laser buffer - TIA) 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74511" y="4236125"/>
            <a:ext cx="972486" cy="300731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Cur. Mir.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52097" y="2786164"/>
            <a:ext cx="791661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CML2CMOS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4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3059" cy="1325563"/>
          </a:xfrm>
        </p:spPr>
        <p:txBody>
          <a:bodyPr/>
          <a:lstStyle/>
          <a:p>
            <a:r>
              <a:rPr lang="en-US" dirty="0" smtClean="0"/>
              <a:t>Photonics chip from EPHI (Mar.`15)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3404241"/>
            <a:ext cx="11567160" cy="1194107"/>
          </a:xfrm>
        </p:spPr>
      </p:pic>
      <p:sp>
        <p:nvSpPr>
          <p:cNvPr id="11" name="Rectangle 10"/>
          <p:cNvSpPr/>
          <p:nvPr/>
        </p:nvSpPr>
        <p:spPr>
          <a:xfrm>
            <a:off x="4794399" y="4001294"/>
            <a:ext cx="1632527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Delay (1.14ns)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32534" y="2420073"/>
            <a:ext cx="2763360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BPD (got 20uApp for 0dBm)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618385" y="2925398"/>
            <a:ext cx="395829" cy="781483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14214" y="2925398"/>
            <a:ext cx="1780185" cy="552317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787735" y="2635998"/>
            <a:ext cx="2763360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Lidar TX/RX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384971" y="3188315"/>
            <a:ext cx="962975" cy="24014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2"/>
          </p:cNvCxnSpPr>
          <p:nvPr/>
        </p:nvCxnSpPr>
        <p:spPr>
          <a:xfrm>
            <a:off x="10169415" y="3188315"/>
            <a:ext cx="999328" cy="518566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642695" y="2864836"/>
            <a:ext cx="1134879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LO Path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158543" y="3284169"/>
            <a:ext cx="137543" cy="32238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13780" y="4801032"/>
            <a:ext cx="1519969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9:1 tap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Straight Arrow Connector 29"/>
          <p:cNvCxnSpPr>
            <a:stCxn id="29" idx="0"/>
          </p:cNvCxnSpPr>
          <p:nvPr/>
        </p:nvCxnSpPr>
        <p:spPr>
          <a:xfrm flipV="1">
            <a:off x="1473765" y="3879670"/>
            <a:ext cx="0" cy="921362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02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3059" cy="1325563"/>
          </a:xfrm>
        </p:spPr>
        <p:txBody>
          <a:bodyPr/>
          <a:lstStyle/>
          <a:p>
            <a:r>
              <a:rPr lang="en-US" dirty="0" smtClean="0"/>
              <a:t>Optical PLL prototype chip (Aug.`17): 3x1.5mm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01" y="1608058"/>
            <a:ext cx="9617399" cy="4786472"/>
          </a:xfrm>
        </p:spPr>
      </p:pic>
      <p:sp>
        <p:nvSpPr>
          <p:cNvPr id="3" name="Rectangle 2"/>
          <p:cNvSpPr/>
          <p:nvPr/>
        </p:nvSpPr>
        <p:spPr>
          <a:xfrm>
            <a:off x="1287301" y="1608058"/>
            <a:ext cx="9617399" cy="4786472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79" y="1690688"/>
            <a:ext cx="4572784" cy="46841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44795" y="3976795"/>
            <a:ext cx="4441845" cy="23443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Capacitor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43124" y="2552425"/>
            <a:ext cx="822346" cy="1019333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ysClr val="windowText" lastClr="000000"/>
                </a:solidFill>
              </a:rPr>
              <a:t>iDACs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91513" y="2508443"/>
            <a:ext cx="2695127" cy="1063315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Backend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91513" y="3607206"/>
            <a:ext cx="2695127" cy="234653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Fine TDC chain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283337" y="1697717"/>
            <a:ext cx="989139" cy="67579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TIA</a:t>
            </a:r>
          </a:p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(DODOS)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43124" y="2273356"/>
            <a:ext cx="822346" cy="23508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Buffer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17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TDC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76" y="1609057"/>
            <a:ext cx="4203570" cy="395576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173416" y="1104644"/>
            <a:ext cx="6180383" cy="507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Standard inverter-chain </a:t>
            </a:r>
            <a:r>
              <a:rPr lang="en-US" smtClean="0"/>
              <a:t>based TDC, 8ps LSB @ 1V</a:t>
            </a:r>
            <a:endParaRPr lang="en-US" dirty="0" smtClean="0"/>
          </a:p>
          <a:p>
            <a:r>
              <a:rPr lang="en-US" dirty="0" smtClean="0"/>
              <a:t>128 segments -&gt; 7bit</a:t>
            </a:r>
          </a:p>
          <a:p>
            <a:r>
              <a:rPr lang="en-US" dirty="0" smtClean="0"/>
              <a:t>Capable of calibrating the normalization factor by measuring fast clock period in # of inverter delays (nominal: ~100)</a:t>
            </a:r>
          </a:p>
          <a:p>
            <a:r>
              <a:rPr lang="en-US" dirty="0" smtClean="0"/>
              <a:t>Clock tree to minimize the skew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19202" y="5226570"/>
            <a:ext cx="1836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Staszewski</a:t>
            </a:r>
            <a:r>
              <a:rPr lang="en-US" dirty="0" smtClean="0"/>
              <a:t> 2004]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445" y="4407124"/>
            <a:ext cx="6256424" cy="1381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3" y="5932342"/>
            <a:ext cx="11083636" cy="4892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117004" y="5972470"/>
            <a:ext cx="506309" cy="127621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>
          <a:xfrm flipH="1" flipV="1">
            <a:off x="10494121" y="5564820"/>
            <a:ext cx="876038" cy="4076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51776" y="6131174"/>
            <a:ext cx="10971537" cy="208819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Clock tree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74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generator for triangular waveform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947358" y="2218462"/>
            <a:ext cx="885954" cy="934280"/>
            <a:chOff x="6820172" y="1915786"/>
            <a:chExt cx="885954" cy="934280"/>
          </a:xfrm>
        </p:grpSpPr>
        <p:sp>
          <p:nvSpPr>
            <p:cNvPr id="6" name="Rectangle 5"/>
            <p:cNvSpPr/>
            <p:nvPr/>
          </p:nvSpPr>
          <p:spPr>
            <a:xfrm rot="5400000" flipH="1" flipV="1">
              <a:off x="6865742" y="2257702"/>
              <a:ext cx="546794" cy="6379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" name="Triangle 6"/>
            <p:cNvSpPr/>
            <p:nvPr/>
          </p:nvSpPr>
          <p:spPr>
            <a:xfrm rot="10800000" flipV="1">
              <a:off x="7076013" y="2725757"/>
              <a:ext cx="126250" cy="124309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/>
            <p:cNvSpPr/>
            <p:nvPr/>
          </p:nvSpPr>
          <p:spPr>
            <a:xfrm rot="5400000" flipH="1">
              <a:off x="6796009" y="1939949"/>
              <a:ext cx="934280" cy="885954"/>
            </a:xfrm>
            <a:prstGeom prst="triangle">
              <a:avLst/>
            </a:prstGeom>
            <a:solidFill>
              <a:schemeClr val="bg1"/>
            </a:solidFill>
            <a:ln w="19050" cap="sq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888042" y="2237250"/>
              <a:ext cx="428469" cy="341681"/>
              <a:chOff x="6888042" y="2303270"/>
              <a:chExt cx="428469" cy="341681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6888042" y="2644951"/>
                <a:ext cx="214233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7102275" y="2312046"/>
                <a:ext cx="214236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rot="5400000">
                <a:off x="6935823" y="2469723"/>
                <a:ext cx="332905" cy="0"/>
              </a:xfrm>
              <a:prstGeom prst="line">
                <a:avLst/>
              </a:prstGeom>
              <a:ln w="19050" cap="flat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995157" y="2478498"/>
                <a:ext cx="214236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" name="Straight Arrow Connector 13"/>
          <p:cNvCxnSpPr/>
          <p:nvPr/>
        </p:nvCxnSpPr>
        <p:spPr>
          <a:xfrm flipH="1">
            <a:off x="2875382" y="3775681"/>
            <a:ext cx="552923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428305" y="3742290"/>
            <a:ext cx="66782" cy="667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/>
          <p:nvPr/>
        </p:nvCxnSpPr>
        <p:spPr>
          <a:xfrm rot="5400000" flipH="1" flipV="1">
            <a:off x="3273054" y="3067986"/>
            <a:ext cx="862946" cy="485663"/>
          </a:xfrm>
          <a:prstGeom prst="bentConnector2">
            <a:avLst/>
          </a:prstGeom>
          <a:ln w="1905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947358" y="4049086"/>
            <a:ext cx="885954" cy="934280"/>
            <a:chOff x="6820172" y="1915786"/>
            <a:chExt cx="885954" cy="934280"/>
          </a:xfrm>
        </p:grpSpPr>
        <p:sp>
          <p:nvSpPr>
            <p:cNvPr id="18" name="Rectangle 17"/>
            <p:cNvSpPr/>
            <p:nvPr/>
          </p:nvSpPr>
          <p:spPr>
            <a:xfrm rot="5400000" flipH="1" flipV="1">
              <a:off x="6880682" y="2272642"/>
              <a:ext cx="516914" cy="6379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9" name="Triangle 18"/>
            <p:cNvSpPr/>
            <p:nvPr/>
          </p:nvSpPr>
          <p:spPr>
            <a:xfrm rot="10800000" flipV="1">
              <a:off x="7076013" y="2725757"/>
              <a:ext cx="126250" cy="124309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/>
            <p:cNvSpPr/>
            <p:nvPr/>
          </p:nvSpPr>
          <p:spPr>
            <a:xfrm rot="5400000" flipH="1">
              <a:off x="6796009" y="1939949"/>
              <a:ext cx="934280" cy="885954"/>
            </a:xfrm>
            <a:prstGeom prst="triangle">
              <a:avLst/>
            </a:prstGeom>
            <a:solidFill>
              <a:schemeClr val="bg1"/>
            </a:solidFill>
            <a:ln w="19050" cap="sq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888042" y="2237250"/>
              <a:ext cx="428469" cy="341681"/>
              <a:chOff x="6888042" y="2303270"/>
              <a:chExt cx="428469" cy="341681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6888042" y="2644951"/>
                <a:ext cx="214233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7102275" y="2312046"/>
                <a:ext cx="214236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6935823" y="2469723"/>
                <a:ext cx="332905" cy="0"/>
              </a:xfrm>
              <a:prstGeom prst="line">
                <a:avLst/>
              </a:prstGeom>
              <a:ln w="19050" cap="flat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6995157" y="2478498"/>
                <a:ext cx="214236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6" name="Elbow Connector 25"/>
          <p:cNvCxnSpPr/>
          <p:nvPr/>
        </p:nvCxnSpPr>
        <p:spPr>
          <a:xfrm rot="16200000" flipH="1">
            <a:off x="3246609" y="4024158"/>
            <a:ext cx="915836" cy="485663"/>
          </a:xfrm>
          <a:prstGeom prst="bentConnector2">
            <a:avLst/>
          </a:prstGeom>
          <a:ln w="1905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088468" y="2505763"/>
            <a:ext cx="85888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083433" y="4349397"/>
            <a:ext cx="85888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266323" y="4983366"/>
            <a:ext cx="1" cy="3132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26" y="2418211"/>
            <a:ext cx="357909" cy="18472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453" y="4266739"/>
            <a:ext cx="311727" cy="16163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674" y="3698768"/>
            <a:ext cx="242455" cy="15009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414" y="5400731"/>
            <a:ext cx="207818" cy="138545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4266323" y="3152742"/>
            <a:ext cx="1" cy="31203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8283" y="3551031"/>
            <a:ext cx="207818" cy="161636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5400000" flipH="1" flipV="1">
            <a:off x="6205700" y="2556644"/>
            <a:ext cx="435216" cy="435715"/>
            <a:chOff x="8687531" y="3650338"/>
            <a:chExt cx="435216" cy="435715"/>
          </a:xfrm>
        </p:grpSpPr>
        <p:sp>
          <p:nvSpPr>
            <p:cNvPr id="37" name="Rectangle 36"/>
            <p:cNvSpPr/>
            <p:nvPr/>
          </p:nvSpPr>
          <p:spPr>
            <a:xfrm>
              <a:off x="8687531" y="3650338"/>
              <a:ext cx="435216" cy="4357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 rot="5400000" flipH="1">
              <a:off x="8696837" y="3795764"/>
              <a:ext cx="126250" cy="144862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 rot="16200000" flipH="1">
            <a:off x="6205700" y="4212389"/>
            <a:ext cx="435216" cy="435715"/>
            <a:chOff x="8687531" y="3650338"/>
            <a:chExt cx="435216" cy="435715"/>
          </a:xfrm>
        </p:grpSpPr>
        <p:sp>
          <p:nvSpPr>
            <p:cNvPr id="40" name="Rectangle 39"/>
            <p:cNvSpPr/>
            <p:nvPr/>
          </p:nvSpPr>
          <p:spPr>
            <a:xfrm>
              <a:off x="8687531" y="3650338"/>
              <a:ext cx="435216" cy="4357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1" name="Triangle 40"/>
            <p:cNvSpPr/>
            <p:nvPr/>
          </p:nvSpPr>
          <p:spPr>
            <a:xfrm rot="5400000" flipH="1">
              <a:off x="8696837" y="3795764"/>
              <a:ext cx="126250" cy="144862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>
            <a:off x="4833312" y="4516226"/>
            <a:ext cx="829837" cy="129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423308" y="2996252"/>
            <a:ext cx="0" cy="2495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423308" y="3964327"/>
            <a:ext cx="0" cy="25245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9398" y="3742290"/>
            <a:ext cx="207818" cy="16163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398" y="3313005"/>
            <a:ext cx="207818" cy="138545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 flipV="1">
            <a:off x="5590242" y="4321246"/>
            <a:ext cx="66782" cy="6678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5548" y="2780297"/>
            <a:ext cx="300182" cy="16163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700" y="4267557"/>
            <a:ext cx="300182" cy="161636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6677924" y="3285804"/>
            <a:ext cx="924198" cy="535752"/>
            <a:chOff x="4261202" y="5138331"/>
            <a:chExt cx="924198" cy="535752"/>
          </a:xfrm>
        </p:grpSpPr>
        <p:sp>
          <p:nvSpPr>
            <p:cNvPr id="51" name="Rectangle 50"/>
            <p:cNvSpPr/>
            <p:nvPr/>
          </p:nvSpPr>
          <p:spPr>
            <a:xfrm rot="5400000" flipH="1" flipV="1">
              <a:off x="4883810" y="5082172"/>
              <a:ext cx="180194" cy="42298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 rot="5400000" flipH="1" flipV="1">
              <a:off x="4883809" y="5308927"/>
              <a:ext cx="180194" cy="42298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 rot="5400000" flipH="1" flipV="1">
              <a:off x="4724279" y="5147723"/>
              <a:ext cx="405273" cy="516968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4261202" y="5138331"/>
              <a:ext cx="920519" cy="535752"/>
              <a:chOff x="940421" y="1275554"/>
              <a:chExt cx="920519" cy="535752"/>
            </a:xfrm>
          </p:grpSpPr>
          <p:sp>
            <p:nvSpPr>
              <p:cNvPr id="55" name="Arc 54"/>
              <p:cNvSpPr/>
              <p:nvPr/>
            </p:nvSpPr>
            <p:spPr>
              <a:xfrm rot="2700000">
                <a:off x="944926" y="1275554"/>
                <a:ext cx="535752" cy="535752"/>
              </a:xfrm>
              <a:prstGeom prst="arc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940421" y="1340794"/>
                <a:ext cx="920519" cy="405273"/>
                <a:chOff x="940421" y="1340794"/>
                <a:chExt cx="920519" cy="405273"/>
              </a:xfrm>
            </p:grpSpPr>
            <p:sp>
              <p:nvSpPr>
                <p:cNvPr id="57" name="Arc 56"/>
                <p:cNvSpPr/>
                <p:nvPr/>
              </p:nvSpPr>
              <p:spPr>
                <a:xfrm>
                  <a:off x="940421" y="1340794"/>
                  <a:ext cx="920519" cy="405273"/>
                </a:xfrm>
                <a:prstGeom prst="arc">
                  <a:avLst/>
                </a:prstGeom>
                <a:ln w="1905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Arc 57"/>
                <p:cNvSpPr/>
                <p:nvPr/>
              </p:nvSpPr>
              <p:spPr>
                <a:xfrm flipV="1">
                  <a:off x="940421" y="1340794"/>
                  <a:ext cx="920519" cy="405273"/>
                </a:xfrm>
                <a:prstGeom prst="arc">
                  <a:avLst/>
                </a:prstGeom>
                <a:ln w="1905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59" name="Elbow Connector 58"/>
          <p:cNvCxnSpPr/>
          <p:nvPr/>
        </p:nvCxnSpPr>
        <p:spPr>
          <a:xfrm>
            <a:off x="6641166" y="2774502"/>
            <a:ext cx="537970" cy="666637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flipV="1">
            <a:off x="6641166" y="3667894"/>
            <a:ext cx="537969" cy="762353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7401912" y="3930988"/>
            <a:ext cx="292097" cy="267910"/>
            <a:chOff x="8281281" y="4165326"/>
            <a:chExt cx="292097" cy="267910"/>
          </a:xfrm>
        </p:grpSpPr>
        <p:sp>
          <p:nvSpPr>
            <p:cNvPr id="62" name="Triangle 61"/>
            <p:cNvSpPr/>
            <p:nvPr/>
          </p:nvSpPr>
          <p:spPr>
            <a:xfrm rot="5400000" flipH="1">
              <a:off x="8261819" y="4184788"/>
              <a:ext cx="267910" cy="228985"/>
            </a:xfrm>
            <a:prstGeom prst="triangle">
              <a:avLst/>
            </a:prstGeom>
            <a:solidFill>
              <a:schemeClr val="bg1"/>
            </a:solidFill>
            <a:ln w="19050" cap="sq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flipV="1">
              <a:off x="8506596" y="4265890"/>
              <a:ext cx="66782" cy="6678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4" name="Elbow Connector 63"/>
          <p:cNvCxnSpPr/>
          <p:nvPr/>
        </p:nvCxnSpPr>
        <p:spPr>
          <a:xfrm rot="10800000" flipH="1" flipV="1">
            <a:off x="7401912" y="4064943"/>
            <a:ext cx="1164471" cy="522076"/>
          </a:xfrm>
          <a:prstGeom prst="bentConnector3">
            <a:avLst>
              <a:gd name="adj1" fmla="val -21303"/>
            </a:avLst>
          </a:prstGeom>
          <a:ln w="19050" cap="rnd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694009" y="4064943"/>
            <a:ext cx="314109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rot="16200000" flipH="1">
            <a:off x="7788566" y="3363556"/>
            <a:ext cx="269071" cy="649319"/>
          </a:xfrm>
          <a:prstGeom prst="bentConnector3">
            <a:avLst>
              <a:gd name="adj1" fmla="val -693"/>
            </a:avLst>
          </a:prstGeom>
          <a:ln w="1905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2727" y="3357491"/>
            <a:ext cx="207818" cy="16163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0744" y="4512656"/>
            <a:ext cx="300182" cy="161636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8008118" y="3822751"/>
            <a:ext cx="479288" cy="484384"/>
            <a:chOff x="5813394" y="3110758"/>
            <a:chExt cx="479288" cy="484384"/>
          </a:xfrm>
        </p:grpSpPr>
        <p:sp>
          <p:nvSpPr>
            <p:cNvPr id="70" name="Rectangle 69"/>
            <p:cNvSpPr/>
            <p:nvPr/>
          </p:nvSpPr>
          <p:spPr>
            <a:xfrm rot="5400000" flipH="1" flipV="1">
              <a:off x="5810846" y="3113306"/>
              <a:ext cx="484384" cy="47928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1" name="Triangle 70"/>
            <p:cNvSpPr/>
            <p:nvPr/>
          </p:nvSpPr>
          <p:spPr>
            <a:xfrm rot="10800000">
              <a:off x="5989914" y="3110758"/>
              <a:ext cx="126250" cy="144862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Oval 71"/>
          <p:cNvSpPr/>
          <p:nvPr/>
        </p:nvSpPr>
        <p:spPr>
          <a:xfrm flipV="1">
            <a:off x="8566384" y="4553628"/>
            <a:ext cx="66782" cy="667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8633166" y="4587019"/>
            <a:ext cx="408305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/>
          <p:nvPr/>
        </p:nvCxnSpPr>
        <p:spPr>
          <a:xfrm>
            <a:off x="8487406" y="4064943"/>
            <a:ext cx="112369" cy="488685"/>
          </a:xfrm>
          <a:prstGeom prst="bentConnector2">
            <a:avLst/>
          </a:prstGeom>
          <a:ln w="19050" cap="rnd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 flipV="1">
            <a:off x="5320685" y="2603956"/>
            <a:ext cx="693590" cy="341090"/>
            <a:chOff x="5700731" y="4185283"/>
            <a:chExt cx="693590" cy="341090"/>
          </a:xfrm>
        </p:grpSpPr>
        <p:sp>
          <p:nvSpPr>
            <p:cNvPr id="76" name="Rectangle 75"/>
            <p:cNvSpPr/>
            <p:nvPr/>
          </p:nvSpPr>
          <p:spPr>
            <a:xfrm rot="16200000" flipH="1">
              <a:off x="6134320" y="4266373"/>
              <a:ext cx="168875" cy="35112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7" name="Arc 76"/>
            <p:cNvSpPr/>
            <p:nvPr/>
          </p:nvSpPr>
          <p:spPr>
            <a:xfrm flipV="1">
              <a:off x="5700731" y="4188619"/>
              <a:ext cx="691600" cy="334937"/>
            </a:xfrm>
            <a:prstGeom prst="arc">
              <a:avLst/>
            </a:prstGeom>
            <a:ln w="190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Arc 77"/>
            <p:cNvSpPr/>
            <p:nvPr/>
          </p:nvSpPr>
          <p:spPr>
            <a:xfrm>
              <a:off x="5700731" y="4185283"/>
              <a:ext cx="691600" cy="334937"/>
            </a:xfrm>
            <a:prstGeom prst="arc">
              <a:avLst/>
            </a:prstGeom>
            <a:ln w="190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V="1">
              <a:off x="6043194" y="4185283"/>
              <a:ext cx="0" cy="334937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 rot="16200000" flipH="1">
              <a:off x="6130981" y="4097496"/>
              <a:ext cx="168878" cy="35112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81" name="Straight Arrow Connector 80"/>
          <p:cNvCxnSpPr/>
          <p:nvPr/>
        </p:nvCxnSpPr>
        <p:spPr>
          <a:xfrm>
            <a:off x="5375406" y="2857270"/>
            <a:ext cx="284405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6012285" y="2774502"/>
            <a:ext cx="193166" cy="3075"/>
          </a:xfrm>
          <a:prstGeom prst="straightConnector1">
            <a:avLst/>
          </a:prstGeom>
          <a:ln w="19050" cap="sq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5320685" y="4259701"/>
            <a:ext cx="693590" cy="341090"/>
            <a:chOff x="5700731" y="4185283"/>
            <a:chExt cx="693590" cy="341090"/>
          </a:xfrm>
        </p:grpSpPr>
        <p:sp>
          <p:nvSpPr>
            <p:cNvPr id="84" name="Rectangle 83"/>
            <p:cNvSpPr/>
            <p:nvPr/>
          </p:nvSpPr>
          <p:spPr>
            <a:xfrm rot="16200000" flipH="1">
              <a:off x="6134320" y="4266373"/>
              <a:ext cx="168875" cy="35112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5" name="Arc 84"/>
            <p:cNvSpPr/>
            <p:nvPr/>
          </p:nvSpPr>
          <p:spPr>
            <a:xfrm flipV="1">
              <a:off x="5700731" y="4188619"/>
              <a:ext cx="691600" cy="334937"/>
            </a:xfrm>
            <a:prstGeom prst="arc">
              <a:avLst/>
            </a:prstGeom>
            <a:ln w="190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Arc 85"/>
            <p:cNvSpPr/>
            <p:nvPr/>
          </p:nvSpPr>
          <p:spPr>
            <a:xfrm>
              <a:off x="5700731" y="4185283"/>
              <a:ext cx="691600" cy="334937"/>
            </a:xfrm>
            <a:prstGeom prst="arc">
              <a:avLst/>
            </a:prstGeom>
            <a:ln w="190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V="1">
              <a:off x="6043194" y="4185283"/>
              <a:ext cx="0" cy="334937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 rot="16200000" flipH="1">
              <a:off x="6130981" y="4097496"/>
              <a:ext cx="168878" cy="35112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89" name="Straight Arrow Connector 88"/>
          <p:cNvCxnSpPr/>
          <p:nvPr/>
        </p:nvCxnSpPr>
        <p:spPr>
          <a:xfrm>
            <a:off x="6012285" y="4427170"/>
            <a:ext cx="193166" cy="3077"/>
          </a:xfrm>
          <a:prstGeom prst="straightConnector1">
            <a:avLst/>
          </a:prstGeom>
          <a:ln w="19050" cap="sq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5373454" y="4354637"/>
            <a:ext cx="216788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833312" y="2685602"/>
            <a:ext cx="829837" cy="2791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/>
          <p:nvPr/>
        </p:nvSpPr>
        <p:spPr>
          <a:xfrm>
            <a:off x="2387403" y="2607186"/>
            <a:ext cx="988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(From pad)</a:t>
            </a:r>
            <a:endParaRPr lang="en-US" sz="1400" dirty="0"/>
          </a:p>
        </p:txBody>
      </p:sp>
      <p:sp>
        <p:nvSpPr>
          <p:cNvPr id="185" name="Rectangle 184"/>
          <p:cNvSpPr/>
          <p:nvPr/>
        </p:nvSpPr>
        <p:spPr>
          <a:xfrm>
            <a:off x="2357061" y="4439585"/>
            <a:ext cx="988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(From pad)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92553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generator for triangular waveform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744206" y="1690688"/>
            <a:ext cx="885954" cy="934280"/>
            <a:chOff x="6820172" y="1915786"/>
            <a:chExt cx="885954" cy="934280"/>
          </a:xfrm>
        </p:grpSpPr>
        <p:sp>
          <p:nvSpPr>
            <p:cNvPr id="6" name="Rectangle 5"/>
            <p:cNvSpPr/>
            <p:nvPr/>
          </p:nvSpPr>
          <p:spPr>
            <a:xfrm rot="5400000" flipH="1" flipV="1">
              <a:off x="6865742" y="2257702"/>
              <a:ext cx="546794" cy="6379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" name="Triangle 6"/>
            <p:cNvSpPr/>
            <p:nvPr/>
          </p:nvSpPr>
          <p:spPr>
            <a:xfrm rot="10800000" flipV="1">
              <a:off x="7076013" y="2725757"/>
              <a:ext cx="126250" cy="124309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/>
            <p:cNvSpPr/>
            <p:nvPr/>
          </p:nvSpPr>
          <p:spPr>
            <a:xfrm rot="5400000" flipH="1">
              <a:off x="6796009" y="1939949"/>
              <a:ext cx="934280" cy="885954"/>
            </a:xfrm>
            <a:prstGeom prst="triangle">
              <a:avLst/>
            </a:prstGeom>
            <a:solidFill>
              <a:schemeClr val="bg1"/>
            </a:solidFill>
            <a:ln w="19050" cap="sq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888042" y="2237250"/>
              <a:ext cx="428469" cy="341681"/>
              <a:chOff x="6888042" y="2303270"/>
              <a:chExt cx="428469" cy="341681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6888042" y="2644951"/>
                <a:ext cx="214233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7102275" y="2312046"/>
                <a:ext cx="214236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rot="5400000">
                <a:off x="6935823" y="2469723"/>
                <a:ext cx="332905" cy="0"/>
              </a:xfrm>
              <a:prstGeom prst="line">
                <a:avLst/>
              </a:prstGeom>
              <a:ln w="19050" cap="flat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995157" y="2478498"/>
                <a:ext cx="214236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" name="Straight Arrow Connector 13"/>
          <p:cNvCxnSpPr/>
          <p:nvPr/>
        </p:nvCxnSpPr>
        <p:spPr>
          <a:xfrm flipH="1">
            <a:off x="672230" y="3247907"/>
            <a:ext cx="552923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225153" y="3214516"/>
            <a:ext cx="66782" cy="667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/>
          <p:nvPr/>
        </p:nvCxnSpPr>
        <p:spPr>
          <a:xfrm rot="5400000" flipH="1" flipV="1">
            <a:off x="1069902" y="2540212"/>
            <a:ext cx="862946" cy="485663"/>
          </a:xfrm>
          <a:prstGeom prst="bentConnector2">
            <a:avLst/>
          </a:prstGeom>
          <a:ln w="1905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744206" y="3521312"/>
            <a:ext cx="885954" cy="934280"/>
            <a:chOff x="6820172" y="1915786"/>
            <a:chExt cx="885954" cy="934280"/>
          </a:xfrm>
        </p:grpSpPr>
        <p:sp>
          <p:nvSpPr>
            <p:cNvPr id="18" name="Rectangle 17"/>
            <p:cNvSpPr/>
            <p:nvPr/>
          </p:nvSpPr>
          <p:spPr>
            <a:xfrm rot="5400000" flipH="1" flipV="1">
              <a:off x="6880682" y="2272642"/>
              <a:ext cx="516914" cy="6379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9" name="Triangle 18"/>
            <p:cNvSpPr/>
            <p:nvPr/>
          </p:nvSpPr>
          <p:spPr>
            <a:xfrm rot="10800000" flipV="1">
              <a:off x="7076013" y="2725757"/>
              <a:ext cx="126250" cy="124309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/>
            <p:cNvSpPr/>
            <p:nvPr/>
          </p:nvSpPr>
          <p:spPr>
            <a:xfrm rot="5400000" flipH="1">
              <a:off x="6796009" y="1939949"/>
              <a:ext cx="934280" cy="885954"/>
            </a:xfrm>
            <a:prstGeom prst="triangle">
              <a:avLst/>
            </a:prstGeom>
            <a:solidFill>
              <a:schemeClr val="bg1"/>
            </a:solidFill>
            <a:ln w="19050" cap="sq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888042" y="2237250"/>
              <a:ext cx="428469" cy="341681"/>
              <a:chOff x="6888042" y="2303270"/>
              <a:chExt cx="428469" cy="341681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6888042" y="2644951"/>
                <a:ext cx="214233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7102275" y="2312046"/>
                <a:ext cx="214236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6935823" y="2469723"/>
                <a:ext cx="332905" cy="0"/>
              </a:xfrm>
              <a:prstGeom prst="line">
                <a:avLst/>
              </a:prstGeom>
              <a:ln w="19050" cap="flat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6995157" y="2478498"/>
                <a:ext cx="214236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6" name="Elbow Connector 25"/>
          <p:cNvCxnSpPr/>
          <p:nvPr/>
        </p:nvCxnSpPr>
        <p:spPr>
          <a:xfrm rot="16200000" flipH="1">
            <a:off x="1043457" y="3496384"/>
            <a:ext cx="915836" cy="485663"/>
          </a:xfrm>
          <a:prstGeom prst="bentConnector2">
            <a:avLst/>
          </a:prstGeom>
          <a:ln w="1905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85316" y="1977989"/>
            <a:ext cx="85888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80281" y="3821623"/>
            <a:ext cx="85888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063171" y="4455592"/>
            <a:ext cx="1" cy="3132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74" y="1890437"/>
            <a:ext cx="357909" cy="18472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01" y="3738965"/>
            <a:ext cx="311727" cy="16163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22" y="3170994"/>
            <a:ext cx="242455" cy="15009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262" y="4872957"/>
            <a:ext cx="207818" cy="138545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063171" y="2624968"/>
            <a:ext cx="1" cy="31203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5131" y="3023257"/>
            <a:ext cx="207818" cy="161636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5400000" flipH="1" flipV="1">
            <a:off x="4002548" y="2028870"/>
            <a:ext cx="435216" cy="435715"/>
            <a:chOff x="8687531" y="3650338"/>
            <a:chExt cx="435216" cy="435715"/>
          </a:xfrm>
        </p:grpSpPr>
        <p:sp>
          <p:nvSpPr>
            <p:cNvPr id="37" name="Rectangle 36"/>
            <p:cNvSpPr/>
            <p:nvPr/>
          </p:nvSpPr>
          <p:spPr>
            <a:xfrm>
              <a:off x="8687531" y="3650338"/>
              <a:ext cx="435216" cy="4357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 rot="5400000" flipH="1">
              <a:off x="8696837" y="3795764"/>
              <a:ext cx="126250" cy="144862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 rot="16200000" flipH="1">
            <a:off x="4002548" y="3684615"/>
            <a:ext cx="435216" cy="435715"/>
            <a:chOff x="8687531" y="3650338"/>
            <a:chExt cx="435216" cy="435715"/>
          </a:xfrm>
        </p:grpSpPr>
        <p:sp>
          <p:nvSpPr>
            <p:cNvPr id="40" name="Rectangle 39"/>
            <p:cNvSpPr/>
            <p:nvPr/>
          </p:nvSpPr>
          <p:spPr>
            <a:xfrm>
              <a:off x="8687531" y="3650338"/>
              <a:ext cx="435216" cy="4357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1" name="Triangle 40"/>
            <p:cNvSpPr/>
            <p:nvPr/>
          </p:nvSpPr>
          <p:spPr>
            <a:xfrm rot="5400000" flipH="1">
              <a:off x="8696837" y="3795764"/>
              <a:ext cx="126250" cy="144862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>
            <a:off x="2630160" y="3988452"/>
            <a:ext cx="829837" cy="129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220156" y="2468478"/>
            <a:ext cx="0" cy="2495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220156" y="3436553"/>
            <a:ext cx="0" cy="25245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6246" y="3214516"/>
            <a:ext cx="207818" cy="16163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246" y="2785231"/>
            <a:ext cx="207818" cy="138545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 flipV="1">
            <a:off x="3387090" y="3793472"/>
            <a:ext cx="66782" cy="6678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396" y="2252523"/>
            <a:ext cx="300182" cy="16163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1548" y="3739783"/>
            <a:ext cx="300182" cy="161636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4474772" y="2758030"/>
            <a:ext cx="924198" cy="535752"/>
            <a:chOff x="4261202" y="5138331"/>
            <a:chExt cx="924198" cy="535752"/>
          </a:xfrm>
        </p:grpSpPr>
        <p:sp>
          <p:nvSpPr>
            <p:cNvPr id="51" name="Rectangle 50"/>
            <p:cNvSpPr/>
            <p:nvPr/>
          </p:nvSpPr>
          <p:spPr>
            <a:xfrm rot="5400000" flipH="1" flipV="1">
              <a:off x="4883810" y="5082172"/>
              <a:ext cx="180194" cy="42298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 rot="5400000" flipH="1" flipV="1">
              <a:off x="4883809" y="5308927"/>
              <a:ext cx="180194" cy="42298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 rot="5400000" flipH="1" flipV="1">
              <a:off x="4724279" y="5147723"/>
              <a:ext cx="405273" cy="516968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4261202" y="5138331"/>
              <a:ext cx="920519" cy="535752"/>
              <a:chOff x="940421" y="1275554"/>
              <a:chExt cx="920519" cy="535752"/>
            </a:xfrm>
          </p:grpSpPr>
          <p:sp>
            <p:nvSpPr>
              <p:cNvPr id="55" name="Arc 54"/>
              <p:cNvSpPr/>
              <p:nvPr/>
            </p:nvSpPr>
            <p:spPr>
              <a:xfrm rot="2700000">
                <a:off x="944926" y="1275554"/>
                <a:ext cx="535752" cy="535752"/>
              </a:xfrm>
              <a:prstGeom prst="arc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940421" y="1340794"/>
                <a:ext cx="920519" cy="405273"/>
                <a:chOff x="940421" y="1340794"/>
                <a:chExt cx="920519" cy="405273"/>
              </a:xfrm>
            </p:grpSpPr>
            <p:sp>
              <p:nvSpPr>
                <p:cNvPr id="57" name="Arc 56"/>
                <p:cNvSpPr/>
                <p:nvPr/>
              </p:nvSpPr>
              <p:spPr>
                <a:xfrm>
                  <a:off x="940421" y="1340794"/>
                  <a:ext cx="920519" cy="405273"/>
                </a:xfrm>
                <a:prstGeom prst="arc">
                  <a:avLst/>
                </a:prstGeom>
                <a:ln w="1905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Arc 57"/>
                <p:cNvSpPr/>
                <p:nvPr/>
              </p:nvSpPr>
              <p:spPr>
                <a:xfrm flipV="1">
                  <a:off x="940421" y="1340794"/>
                  <a:ext cx="920519" cy="405273"/>
                </a:xfrm>
                <a:prstGeom prst="arc">
                  <a:avLst/>
                </a:prstGeom>
                <a:ln w="1905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59" name="Elbow Connector 58"/>
          <p:cNvCxnSpPr/>
          <p:nvPr/>
        </p:nvCxnSpPr>
        <p:spPr>
          <a:xfrm>
            <a:off x="4438014" y="2246728"/>
            <a:ext cx="537970" cy="666637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flipV="1">
            <a:off x="4438014" y="3140120"/>
            <a:ext cx="537969" cy="762353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5198760" y="3403214"/>
            <a:ext cx="292097" cy="267910"/>
            <a:chOff x="8281281" y="4165326"/>
            <a:chExt cx="292097" cy="267910"/>
          </a:xfrm>
        </p:grpSpPr>
        <p:sp>
          <p:nvSpPr>
            <p:cNvPr id="62" name="Triangle 61"/>
            <p:cNvSpPr/>
            <p:nvPr/>
          </p:nvSpPr>
          <p:spPr>
            <a:xfrm rot="5400000" flipH="1">
              <a:off x="8261819" y="4184788"/>
              <a:ext cx="267910" cy="228985"/>
            </a:xfrm>
            <a:prstGeom prst="triangle">
              <a:avLst/>
            </a:prstGeom>
            <a:solidFill>
              <a:schemeClr val="bg1"/>
            </a:solidFill>
            <a:ln w="19050" cap="sq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flipV="1">
              <a:off x="8506596" y="4265890"/>
              <a:ext cx="66782" cy="6678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4" name="Elbow Connector 63"/>
          <p:cNvCxnSpPr/>
          <p:nvPr/>
        </p:nvCxnSpPr>
        <p:spPr>
          <a:xfrm rot="10800000" flipH="1" flipV="1">
            <a:off x="5198760" y="3537169"/>
            <a:ext cx="1164471" cy="522076"/>
          </a:xfrm>
          <a:prstGeom prst="bentConnector3">
            <a:avLst>
              <a:gd name="adj1" fmla="val -21303"/>
            </a:avLst>
          </a:prstGeom>
          <a:ln w="19050" cap="rnd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490857" y="3537169"/>
            <a:ext cx="314109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rot="16200000" flipH="1">
            <a:off x="5585414" y="2835782"/>
            <a:ext cx="269071" cy="649319"/>
          </a:xfrm>
          <a:prstGeom prst="bentConnector3">
            <a:avLst>
              <a:gd name="adj1" fmla="val -693"/>
            </a:avLst>
          </a:prstGeom>
          <a:ln w="1905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575" y="2829717"/>
            <a:ext cx="207818" cy="16163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7592" y="3984882"/>
            <a:ext cx="300182" cy="161636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5804966" y="3294977"/>
            <a:ext cx="479288" cy="484384"/>
            <a:chOff x="5813394" y="3110758"/>
            <a:chExt cx="479288" cy="484384"/>
          </a:xfrm>
        </p:grpSpPr>
        <p:sp>
          <p:nvSpPr>
            <p:cNvPr id="70" name="Rectangle 69"/>
            <p:cNvSpPr/>
            <p:nvPr/>
          </p:nvSpPr>
          <p:spPr>
            <a:xfrm rot="5400000" flipH="1" flipV="1">
              <a:off x="5810846" y="3113306"/>
              <a:ext cx="484384" cy="47928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1" name="Triangle 70"/>
            <p:cNvSpPr/>
            <p:nvPr/>
          </p:nvSpPr>
          <p:spPr>
            <a:xfrm rot="10800000">
              <a:off x="5989914" y="3110758"/>
              <a:ext cx="126250" cy="144862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Oval 71"/>
          <p:cNvSpPr/>
          <p:nvPr/>
        </p:nvSpPr>
        <p:spPr>
          <a:xfrm flipV="1">
            <a:off x="6363232" y="4025854"/>
            <a:ext cx="66782" cy="667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430014" y="4059245"/>
            <a:ext cx="408305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/>
          <p:nvPr/>
        </p:nvCxnSpPr>
        <p:spPr>
          <a:xfrm>
            <a:off x="6284254" y="3537169"/>
            <a:ext cx="112369" cy="488685"/>
          </a:xfrm>
          <a:prstGeom prst="bentConnector2">
            <a:avLst/>
          </a:prstGeom>
          <a:ln w="19050" cap="rnd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 flipV="1">
            <a:off x="3117533" y="2076182"/>
            <a:ext cx="693590" cy="341090"/>
            <a:chOff x="5700731" y="4185283"/>
            <a:chExt cx="693590" cy="341090"/>
          </a:xfrm>
        </p:grpSpPr>
        <p:sp>
          <p:nvSpPr>
            <p:cNvPr id="76" name="Rectangle 75"/>
            <p:cNvSpPr/>
            <p:nvPr/>
          </p:nvSpPr>
          <p:spPr>
            <a:xfrm rot="16200000" flipH="1">
              <a:off x="6134320" y="4266373"/>
              <a:ext cx="168875" cy="35112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7" name="Arc 76"/>
            <p:cNvSpPr/>
            <p:nvPr/>
          </p:nvSpPr>
          <p:spPr>
            <a:xfrm flipV="1">
              <a:off x="5700731" y="4188619"/>
              <a:ext cx="691600" cy="334937"/>
            </a:xfrm>
            <a:prstGeom prst="arc">
              <a:avLst/>
            </a:prstGeom>
            <a:ln w="190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Arc 77"/>
            <p:cNvSpPr/>
            <p:nvPr/>
          </p:nvSpPr>
          <p:spPr>
            <a:xfrm>
              <a:off x="5700731" y="4185283"/>
              <a:ext cx="691600" cy="334937"/>
            </a:xfrm>
            <a:prstGeom prst="arc">
              <a:avLst/>
            </a:prstGeom>
            <a:ln w="190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V="1">
              <a:off x="6043194" y="4185283"/>
              <a:ext cx="0" cy="334937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 rot="16200000" flipH="1">
              <a:off x="6130981" y="4097496"/>
              <a:ext cx="168878" cy="35112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81" name="Straight Arrow Connector 80"/>
          <p:cNvCxnSpPr/>
          <p:nvPr/>
        </p:nvCxnSpPr>
        <p:spPr>
          <a:xfrm>
            <a:off x="3172254" y="2329496"/>
            <a:ext cx="284405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3809133" y="2246728"/>
            <a:ext cx="193166" cy="3075"/>
          </a:xfrm>
          <a:prstGeom prst="straightConnector1">
            <a:avLst/>
          </a:prstGeom>
          <a:ln w="19050" cap="sq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3117533" y="3731927"/>
            <a:ext cx="693590" cy="341090"/>
            <a:chOff x="5700731" y="4185283"/>
            <a:chExt cx="693590" cy="341090"/>
          </a:xfrm>
        </p:grpSpPr>
        <p:sp>
          <p:nvSpPr>
            <p:cNvPr id="84" name="Rectangle 83"/>
            <p:cNvSpPr/>
            <p:nvPr/>
          </p:nvSpPr>
          <p:spPr>
            <a:xfrm rot="16200000" flipH="1">
              <a:off x="6134320" y="4266373"/>
              <a:ext cx="168875" cy="35112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5" name="Arc 84"/>
            <p:cNvSpPr/>
            <p:nvPr/>
          </p:nvSpPr>
          <p:spPr>
            <a:xfrm flipV="1">
              <a:off x="5700731" y="4188619"/>
              <a:ext cx="691600" cy="334937"/>
            </a:xfrm>
            <a:prstGeom prst="arc">
              <a:avLst/>
            </a:prstGeom>
            <a:ln w="190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Arc 85"/>
            <p:cNvSpPr/>
            <p:nvPr/>
          </p:nvSpPr>
          <p:spPr>
            <a:xfrm>
              <a:off x="5700731" y="4185283"/>
              <a:ext cx="691600" cy="334937"/>
            </a:xfrm>
            <a:prstGeom prst="arc">
              <a:avLst/>
            </a:prstGeom>
            <a:ln w="190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V="1">
              <a:off x="6043194" y="4185283"/>
              <a:ext cx="0" cy="334937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 rot="16200000" flipH="1">
              <a:off x="6130981" y="4097496"/>
              <a:ext cx="168878" cy="35112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89" name="Straight Arrow Connector 88"/>
          <p:cNvCxnSpPr/>
          <p:nvPr/>
        </p:nvCxnSpPr>
        <p:spPr>
          <a:xfrm>
            <a:off x="3809133" y="3899396"/>
            <a:ext cx="193166" cy="3077"/>
          </a:xfrm>
          <a:prstGeom prst="straightConnector1">
            <a:avLst/>
          </a:prstGeom>
          <a:ln w="19050" cap="sq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170302" y="3826863"/>
            <a:ext cx="216788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630160" y="2157828"/>
            <a:ext cx="829837" cy="2791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509" y="4367706"/>
            <a:ext cx="4273222" cy="2392891"/>
          </a:xfrm>
          <a:prstGeom prst="rect">
            <a:avLst/>
          </a:prstGeom>
        </p:spPr>
      </p:pic>
      <p:sp>
        <p:nvSpPr>
          <p:cNvPr id="180" name="Rectangle 179"/>
          <p:cNvSpPr/>
          <p:nvPr/>
        </p:nvSpPr>
        <p:spPr>
          <a:xfrm>
            <a:off x="2370046" y="5736175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Nandish’s</a:t>
            </a:r>
            <a:r>
              <a:rPr lang="en-US" dirty="0" smtClean="0"/>
              <a:t> </a:t>
            </a:r>
            <a:r>
              <a:rPr lang="en-US" dirty="0" err="1" smtClean="0"/>
              <a:t>StrongArm</a:t>
            </a:r>
            <a:r>
              <a:rPr lang="en-US" dirty="0" smtClean="0"/>
              <a:t> design reused</a:t>
            </a:r>
            <a:endParaRPr lang="en-US" dirty="0"/>
          </a:p>
        </p:txBody>
      </p:sp>
      <p:pic>
        <p:nvPicPr>
          <p:cNvPr id="181" name="Picture 18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071" y="1582369"/>
            <a:ext cx="3369657" cy="2908460"/>
          </a:xfrm>
          <a:prstGeom prst="rect">
            <a:avLst/>
          </a:prstGeom>
        </p:spPr>
      </p:pic>
      <p:sp>
        <p:nvSpPr>
          <p:cNvPr id="182" name="Rectangle 181"/>
          <p:cNvSpPr/>
          <p:nvPr/>
        </p:nvSpPr>
        <p:spPr>
          <a:xfrm>
            <a:off x="2737278" y="1841074"/>
            <a:ext cx="4602470" cy="2490209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In digital backend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184251" y="2079412"/>
            <a:ext cx="988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(From pad)</a:t>
            </a:r>
            <a:endParaRPr lang="en-US" sz="1400" dirty="0"/>
          </a:p>
        </p:txBody>
      </p:sp>
      <p:sp>
        <p:nvSpPr>
          <p:cNvPr id="185" name="Rectangle 184"/>
          <p:cNvSpPr/>
          <p:nvPr/>
        </p:nvSpPr>
        <p:spPr>
          <a:xfrm>
            <a:off x="153909" y="3911811"/>
            <a:ext cx="988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(From pad)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59465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421" y="1346886"/>
            <a:ext cx="7100264" cy="5358714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Photocurrent PSD from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theory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dirty="0"/>
              <a:t>Beyond coherence </a:t>
            </a:r>
            <a:r>
              <a:rPr lang="en-US" dirty="0" smtClean="0"/>
              <a:t>range (𝜏 &gt; 𝜏</a:t>
            </a:r>
            <a:r>
              <a:rPr lang="en-US" baseline="-25000" dirty="0" smtClean="0"/>
              <a:t>c</a:t>
            </a:r>
            <a:r>
              <a:rPr lang="en-US" dirty="0" smtClean="0"/>
              <a:t>), beating signal vanishes; it’s </a:t>
            </a:r>
            <a:r>
              <a:rPr lang="en-US" dirty="0"/>
              <a:t>just Lorentzian </a:t>
            </a:r>
            <a:r>
              <a:rPr lang="en-US" dirty="0" err="1"/>
              <a:t>lineshape</a:t>
            </a:r>
            <a:r>
              <a:rPr lang="en-US" dirty="0"/>
              <a:t> + shot noise floor </a:t>
            </a:r>
            <a:endParaRPr lang="en-US" dirty="0" smtClean="0"/>
          </a:p>
          <a:p>
            <a:pPr lvl="1"/>
            <a:r>
              <a:rPr lang="en-US" dirty="0" smtClean="0"/>
              <a:t>This is the case for both colored/white frequency noise in the laser</a:t>
            </a:r>
            <a:endParaRPr lang="en-US" dirty="0"/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Phase Noise Problem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684" y="1561423"/>
            <a:ext cx="4607595" cy="273066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9316126" y="1608812"/>
            <a:ext cx="25848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Linewidth: 10MHz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Coherence range: 4.77m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Scan time: 10us 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8888840" y="1769665"/>
            <a:ext cx="0" cy="22327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 rot="16200000">
            <a:off x="7852548" y="1901467"/>
            <a:ext cx="18633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dirty="0" smtClean="0"/>
              <a:t>Coherence range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875483" y="3470040"/>
            <a:ext cx="17469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dirty="0" smtClean="0"/>
              <a:t>Signal power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0216969" y="2886018"/>
            <a:ext cx="18633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dirty="0" smtClean="0"/>
              <a:t>Phase noise pedestal peak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10748965" y="3137439"/>
            <a:ext cx="399701" cy="238801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9815562" y="3497921"/>
            <a:ext cx="473418" cy="90637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45" y="2108080"/>
            <a:ext cx="6759339" cy="8186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45" y="3147604"/>
            <a:ext cx="3652562" cy="47231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694" y="4245414"/>
            <a:ext cx="3461755" cy="24482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8346471" y="4422050"/>
            <a:ext cx="969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1m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8284575" y="2318003"/>
            <a:ext cx="441187" cy="217010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0182454" y="5000883"/>
            <a:ext cx="969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solidFill>
                  <a:schemeClr val="accent4"/>
                </a:solidFill>
              </a:rPr>
              <a:t>20m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10670859" y="3398937"/>
            <a:ext cx="652670" cy="1650068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DAC &amp; capacitance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97" y="1679107"/>
            <a:ext cx="5800439" cy="50703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Push-pull DAC (9b)</a:t>
            </a:r>
          </a:p>
          <a:p>
            <a:r>
              <a:rPr lang="en-US" dirty="0" err="1" smtClean="0"/>
              <a:t>Desiged</a:t>
            </a:r>
            <a:r>
              <a:rPr lang="en-US" dirty="0" smtClean="0"/>
              <a:t> LSB 100nA</a:t>
            </a:r>
          </a:p>
          <a:p>
            <a:r>
              <a:rPr lang="en-US" dirty="0" smtClean="0"/>
              <a:t>Pulse width of sign &amp; </a:t>
            </a:r>
            <a:r>
              <a:rPr lang="en-US" dirty="0" err="1" smtClean="0"/>
              <a:t>sign_b</a:t>
            </a:r>
            <a:r>
              <a:rPr lang="en-US" dirty="0" smtClean="0"/>
              <a:t> are slightly reduced to make sure it’s either sinking or sourcing (not both)</a:t>
            </a:r>
          </a:p>
          <a:p>
            <a:r>
              <a:rPr lang="en-US" dirty="0" smtClean="0"/>
              <a:t>Reference current of sink/source DAC can be independently controlled by central current mirror (can correct current mismatch off-chip)</a:t>
            </a:r>
          </a:p>
          <a:p>
            <a:r>
              <a:rPr lang="en-US" dirty="0" smtClean="0"/>
              <a:t>Cap: </a:t>
            </a:r>
            <a:r>
              <a:rPr lang="en-US" dirty="0" err="1" smtClean="0"/>
              <a:t>dgncap</a:t>
            </a:r>
            <a:r>
              <a:rPr lang="en-US" dirty="0" smtClean="0"/>
              <a:t> (3.8x4.8u*2016) ~ 3.6nF @ 0.9V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81763" y="2213622"/>
            <a:ext cx="5022762" cy="3164327"/>
            <a:chOff x="4236642" y="993302"/>
            <a:chExt cx="3837640" cy="2294876"/>
          </a:xfrm>
        </p:grpSpPr>
        <p:sp>
          <p:nvSpPr>
            <p:cNvPr id="5" name="Oval 4"/>
            <p:cNvSpPr/>
            <p:nvPr/>
          </p:nvSpPr>
          <p:spPr>
            <a:xfrm>
              <a:off x="5406325" y="2082200"/>
              <a:ext cx="55192" cy="5519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5433920" y="1887342"/>
              <a:ext cx="0" cy="194859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5433920" y="2137392"/>
              <a:ext cx="0" cy="180801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7214531" y="2476842"/>
              <a:ext cx="223709" cy="56260"/>
              <a:chOff x="7010260" y="3082973"/>
              <a:chExt cx="270688" cy="68074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7010260" y="3082973"/>
                <a:ext cx="27068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>
                <a:off x="7010260" y="3151047"/>
                <a:ext cx="27068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7263246" y="2872580"/>
              <a:ext cx="126278" cy="81322"/>
              <a:chOff x="7069206" y="3365964"/>
              <a:chExt cx="152796" cy="98400"/>
            </a:xfrm>
          </p:grpSpPr>
          <p:cxnSp>
            <p:nvCxnSpPr>
              <p:cNvPr id="85" name="Straight Arrow Connector 84"/>
              <p:cNvCxnSpPr/>
              <p:nvPr/>
            </p:nvCxnSpPr>
            <p:spPr>
              <a:xfrm>
                <a:off x="7069206" y="3365964"/>
                <a:ext cx="15279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>
                <a:off x="7093424" y="3415164"/>
                <a:ext cx="10436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>
                <a:off x="7109964" y="3464364"/>
                <a:ext cx="7128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Arrow Connector 9"/>
            <p:cNvCxnSpPr/>
            <p:nvPr/>
          </p:nvCxnSpPr>
          <p:spPr>
            <a:xfrm>
              <a:off x="7326385" y="2533102"/>
              <a:ext cx="0" cy="339479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7326385" y="2138261"/>
              <a:ext cx="0" cy="338582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5297508" y="1614517"/>
              <a:ext cx="272825" cy="272825"/>
              <a:chOff x="6216185" y="2254994"/>
              <a:chExt cx="330118" cy="330118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6216185" y="2254994"/>
                <a:ext cx="330118" cy="33011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83"/>
              <p:cNvCxnSpPr/>
              <p:nvPr/>
            </p:nvCxnSpPr>
            <p:spPr>
              <a:xfrm>
                <a:off x="6381244" y="2302559"/>
                <a:ext cx="0" cy="23498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/>
            <p:cNvCxnSpPr/>
            <p:nvPr/>
          </p:nvCxnSpPr>
          <p:spPr>
            <a:xfrm rot="18900000">
              <a:off x="5169514" y="1750929"/>
              <a:ext cx="52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5297508" y="2318193"/>
              <a:ext cx="272825" cy="272825"/>
              <a:chOff x="6216185" y="2254994"/>
              <a:chExt cx="330118" cy="330118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6216185" y="2254994"/>
                <a:ext cx="330118" cy="33011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/>
              <p:cNvCxnSpPr/>
              <p:nvPr/>
            </p:nvCxnSpPr>
            <p:spPr>
              <a:xfrm>
                <a:off x="6381244" y="2302559"/>
                <a:ext cx="0" cy="23498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/>
            <p:nvPr/>
          </p:nvCxnSpPr>
          <p:spPr>
            <a:xfrm rot="18900000">
              <a:off x="5169514" y="2454605"/>
              <a:ext cx="52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572016" y="2109796"/>
              <a:ext cx="336406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4908422" y="2082200"/>
              <a:ext cx="55192" cy="5519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Elbow Connector 17"/>
            <p:cNvCxnSpPr/>
            <p:nvPr/>
          </p:nvCxnSpPr>
          <p:spPr>
            <a:xfrm rot="5400000" flipH="1" flipV="1">
              <a:off x="4951127" y="1735820"/>
              <a:ext cx="331271" cy="361490"/>
            </a:xfrm>
            <a:prstGeom prst="bentConnector2">
              <a:avLst/>
            </a:prstGeom>
            <a:ln w="19050" cap="rnd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/>
            <p:nvPr/>
          </p:nvCxnSpPr>
          <p:spPr>
            <a:xfrm rot="16200000" flipH="1">
              <a:off x="4958156" y="2115253"/>
              <a:ext cx="317213" cy="361490"/>
            </a:xfrm>
            <a:prstGeom prst="bentConnector2">
              <a:avLst/>
            </a:prstGeom>
            <a:ln w="19050" cap="rnd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698119" y="2032303"/>
              <a:ext cx="92341" cy="146207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3869" y="2045028"/>
              <a:ext cx="220413" cy="13644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7731" y="2464879"/>
              <a:ext cx="199421" cy="136446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6638551" y="3198221"/>
              <a:ext cx="126278" cy="81322"/>
              <a:chOff x="6304846" y="3713802"/>
              <a:chExt cx="152796" cy="98400"/>
            </a:xfrm>
          </p:grpSpPr>
          <p:cxnSp>
            <p:nvCxnSpPr>
              <p:cNvPr id="78" name="Straight Arrow Connector 77"/>
              <p:cNvCxnSpPr/>
              <p:nvPr/>
            </p:nvCxnSpPr>
            <p:spPr>
              <a:xfrm>
                <a:off x="6304846" y="3713802"/>
                <a:ext cx="15279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6329064" y="3763002"/>
                <a:ext cx="10436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>
                <a:off x="6345604" y="3812202"/>
                <a:ext cx="7128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/>
            <p:cNvCxnSpPr/>
            <p:nvPr/>
          </p:nvCxnSpPr>
          <p:spPr>
            <a:xfrm>
              <a:off x="6589835" y="1009606"/>
              <a:ext cx="22370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6701689" y="1427833"/>
              <a:ext cx="0" cy="18783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6674094" y="2082200"/>
              <a:ext cx="55192" cy="5519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6701689" y="1888488"/>
              <a:ext cx="0" cy="190469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6701689" y="2134148"/>
              <a:ext cx="0" cy="185191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6565277" y="1615663"/>
              <a:ext cx="272825" cy="272825"/>
              <a:chOff x="6216185" y="2254994"/>
              <a:chExt cx="330118" cy="330118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6216185" y="2254994"/>
                <a:ext cx="330118" cy="33011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>
                <a:off x="6381244" y="2302559"/>
                <a:ext cx="0" cy="23498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6565277" y="2319339"/>
              <a:ext cx="272825" cy="272825"/>
              <a:chOff x="6216185" y="2254994"/>
              <a:chExt cx="330118" cy="330118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6216185" y="2254994"/>
                <a:ext cx="330118" cy="33011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Arrow Connector 74"/>
              <p:cNvCxnSpPr/>
              <p:nvPr/>
            </p:nvCxnSpPr>
            <p:spPr>
              <a:xfrm>
                <a:off x="6381244" y="2302559"/>
                <a:ext cx="0" cy="23498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6674094" y="1197436"/>
              <a:ext cx="55192" cy="230398"/>
              <a:chOff x="6352382" y="1698173"/>
              <a:chExt cx="66782" cy="278781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6352382" y="1910172"/>
                <a:ext cx="66782" cy="6678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6352382" y="1698173"/>
                <a:ext cx="66782" cy="6678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674094" y="2779994"/>
              <a:ext cx="55192" cy="230398"/>
              <a:chOff x="6352382" y="3495445"/>
              <a:chExt cx="66782" cy="278781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6352382" y="3707444"/>
                <a:ext cx="66782" cy="6678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6352382" y="3495445"/>
                <a:ext cx="66782" cy="6678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>
              <a:off x="6589835" y="2817076"/>
              <a:ext cx="92341" cy="146207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6701689" y="2592164"/>
              <a:ext cx="0" cy="18783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6701689" y="3010391"/>
              <a:ext cx="0" cy="18783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6701689" y="1009606"/>
              <a:ext cx="0" cy="18783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583832" y="1226435"/>
              <a:ext cx="98345" cy="154289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40" idx="2"/>
            </p:cNvCxnSpPr>
            <p:nvPr/>
          </p:nvCxnSpPr>
          <p:spPr>
            <a:xfrm flipH="1">
              <a:off x="5461516" y="2109796"/>
              <a:ext cx="1212578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6308219" y="2898814"/>
              <a:ext cx="2756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6642" y="2025568"/>
              <a:ext cx="251901" cy="136446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3445" y="1654973"/>
              <a:ext cx="251901" cy="136446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2566" y="2390037"/>
              <a:ext cx="251901" cy="136446"/>
            </a:xfrm>
            <a:prstGeom prst="rect">
              <a:avLst/>
            </a:prstGeom>
          </p:spPr>
        </p:pic>
        <p:cxnSp>
          <p:nvCxnSpPr>
            <p:cNvPr id="43" name="Straight Arrow Connector 42"/>
            <p:cNvCxnSpPr/>
            <p:nvPr/>
          </p:nvCxnSpPr>
          <p:spPr>
            <a:xfrm flipH="1" flipV="1">
              <a:off x="6729285" y="2109796"/>
              <a:ext cx="569504" cy="869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7298789" y="2083069"/>
              <a:ext cx="55192" cy="5519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7353981" y="2110665"/>
              <a:ext cx="422159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/>
            <p:cNvGrpSpPr/>
            <p:nvPr/>
          </p:nvGrpSpPr>
          <p:grpSpPr>
            <a:xfrm>
              <a:off x="5369062" y="3206856"/>
              <a:ext cx="126278" cy="81322"/>
              <a:chOff x="6304846" y="3713802"/>
              <a:chExt cx="152796" cy="98400"/>
            </a:xfrm>
          </p:grpSpPr>
          <p:cxnSp>
            <p:nvCxnSpPr>
              <p:cNvPr id="67" name="Straight Arrow Connector 66"/>
              <p:cNvCxnSpPr/>
              <p:nvPr/>
            </p:nvCxnSpPr>
            <p:spPr>
              <a:xfrm>
                <a:off x="6304846" y="3713802"/>
                <a:ext cx="15279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>
                <a:off x="6329064" y="3763002"/>
                <a:ext cx="10436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6345604" y="3812202"/>
                <a:ext cx="7128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5404605" y="2788628"/>
              <a:ext cx="55192" cy="230398"/>
              <a:chOff x="6352382" y="3495445"/>
              <a:chExt cx="66782" cy="278781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6352382" y="3707444"/>
                <a:ext cx="66782" cy="6678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352382" y="3495445"/>
                <a:ext cx="66782" cy="6678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Arrow Connector 47"/>
            <p:cNvCxnSpPr/>
            <p:nvPr/>
          </p:nvCxnSpPr>
          <p:spPr>
            <a:xfrm>
              <a:off x="5320346" y="2825710"/>
              <a:ext cx="92341" cy="146207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5432201" y="2600799"/>
              <a:ext cx="0" cy="18783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5432201" y="3019026"/>
              <a:ext cx="0" cy="18783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5320980" y="993302"/>
              <a:ext cx="22370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432835" y="1411529"/>
              <a:ext cx="0" cy="18783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5405239" y="1181132"/>
              <a:ext cx="55192" cy="230398"/>
              <a:chOff x="6352382" y="1698173"/>
              <a:chExt cx="66782" cy="278781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6352382" y="1910172"/>
                <a:ext cx="66782" cy="6678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352382" y="1698173"/>
                <a:ext cx="66782" cy="6678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4" name="Straight Arrow Connector 53"/>
            <p:cNvCxnSpPr/>
            <p:nvPr/>
          </p:nvCxnSpPr>
          <p:spPr>
            <a:xfrm>
              <a:off x="5432835" y="993302"/>
              <a:ext cx="0" cy="18783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314977" y="1210131"/>
              <a:ext cx="98345" cy="154289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6308219" y="1310960"/>
              <a:ext cx="2756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015374" y="1293105"/>
              <a:ext cx="2756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5021896" y="2909160"/>
              <a:ext cx="2756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6118" y="1218607"/>
              <a:ext cx="429376" cy="162209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0059" y="2815904"/>
              <a:ext cx="448459" cy="181293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0774" y="2811046"/>
              <a:ext cx="438918" cy="17175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3781" y="1245801"/>
              <a:ext cx="429376" cy="143125"/>
            </a:xfrm>
            <a:prstGeom prst="rect">
              <a:avLst/>
            </a:prstGeom>
          </p:spPr>
        </p:pic>
      </p:grpSp>
      <p:sp>
        <p:nvSpPr>
          <p:cNvPr id="92" name="Rectangle 91"/>
          <p:cNvSpPr/>
          <p:nvPr/>
        </p:nvSpPr>
        <p:spPr>
          <a:xfrm>
            <a:off x="8206146" y="3140027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9b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241849" y="4047326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9b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905103" y="31800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9b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9863244" y="3878980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9b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511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DAC</a:t>
            </a:r>
            <a:endParaRPr lang="en-US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31"/>
          <a:stretch/>
        </p:blipFill>
        <p:spPr>
          <a:xfrm>
            <a:off x="9459431" y="1223565"/>
            <a:ext cx="2446972" cy="5152516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59" y="4118678"/>
            <a:ext cx="9160030" cy="2182367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01" y="1640583"/>
            <a:ext cx="9160030" cy="2478095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4579335" y="1247408"/>
            <a:ext cx="3838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Based on </a:t>
            </a:r>
            <a:r>
              <a:rPr lang="en-US" dirty="0" err="1" smtClean="0"/>
              <a:t>Pavan’s</a:t>
            </a:r>
            <a:r>
              <a:rPr lang="en-US" dirty="0" smtClean="0"/>
              <a:t> current mirror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740"/>
            <a:ext cx="10515600" cy="1325563"/>
          </a:xfrm>
        </p:spPr>
        <p:txBody>
          <a:bodyPr/>
          <a:lstStyle/>
          <a:p>
            <a:r>
              <a:rPr lang="en-US" dirty="0" smtClean="0"/>
              <a:t>Laser buffer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96" y="1305735"/>
            <a:ext cx="4207995" cy="326922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03464" y="4671738"/>
            <a:ext cx="10783624" cy="19822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Roughly modeled as diode + 50Ohms in series</a:t>
            </a:r>
          </a:p>
          <a:p>
            <a:r>
              <a:rPr lang="en-US" dirty="0" smtClean="0"/>
              <a:t>Dedicated current reference for biasing at 8mA</a:t>
            </a:r>
          </a:p>
          <a:p>
            <a:r>
              <a:rPr lang="en-US" dirty="0" smtClean="0"/>
              <a:t>For 100GHz chirp BW, ~3mApp swing required</a:t>
            </a:r>
          </a:p>
          <a:p>
            <a:r>
              <a:rPr lang="en-US" dirty="0" smtClean="0"/>
              <a:t>Designed </a:t>
            </a:r>
            <a:r>
              <a:rPr lang="en-US" dirty="0" err="1" smtClean="0"/>
              <a:t>transconductance</a:t>
            </a:r>
            <a:r>
              <a:rPr lang="en-US" dirty="0" smtClean="0"/>
              <a:t>: 20mS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69135" y="934365"/>
            <a:ext cx="2776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Laser tuning input V/I curve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87779" y="3051067"/>
            <a:ext cx="1873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Desired bias point</a:t>
            </a:r>
          </a:p>
          <a:p>
            <a:r>
              <a:rPr lang="en-US" dirty="0" smtClean="0"/>
              <a:t>(8mA, 1.27V)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6344"/>
            <a:ext cx="2220322" cy="2403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44" y="1526344"/>
            <a:ext cx="2821648" cy="4684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15" y="175554"/>
            <a:ext cx="5687658" cy="11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Photocurrent PSD Beyond Coherence Range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7" y="1230854"/>
            <a:ext cx="3807930" cy="26930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6" y="3893233"/>
            <a:ext cx="3807931" cy="269302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776479" y="4143930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</a:rPr>
              <a:t>1m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09233" y="4801573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4"/>
                </a:solidFill>
              </a:rPr>
              <a:t>20m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76" y="1729885"/>
            <a:ext cx="4607595" cy="325855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532541" y="3893233"/>
            <a:ext cx="229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Linewidth: </a:t>
            </a:r>
            <a:r>
              <a:rPr lang="en-US" dirty="0" smtClean="0">
                <a:solidFill>
                  <a:schemeClr val="accent5"/>
                </a:solidFill>
              </a:rPr>
              <a:t>10MHz</a:t>
            </a:r>
            <a:r>
              <a:rPr lang="en-US" baseline="30000" dirty="0" smtClean="0">
                <a:solidFill>
                  <a:schemeClr val="accent5"/>
                </a:solidFill>
              </a:rPr>
              <a:t>2</a:t>
            </a:r>
            <a:r>
              <a:rPr lang="en-US" dirty="0" smtClean="0">
                <a:solidFill>
                  <a:schemeClr val="accent5"/>
                </a:solidFill>
              </a:rPr>
              <a:t>/Hz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439973" y="2257561"/>
            <a:ext cx="217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Linewidth: </a:t>
            </a:r>
            <a:r>
              <a:rPr lang="en-US" dirty="0" smtClean="0">
                <a:solidFill>
                  <a:schemeClr val="accent2"/>
                </a:solidFill>
              </a:rPr>
              <a:t>2MHz</a:t>
            </a:r>
            <a:r>
              <a:rPr lang="en-US" baseline="30000" dirty="0" smtClean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/Hz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76479" y="1687452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5"/>
                </a:solidFill>
              </a:rPr>
              <a:t>1m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709233" y="2345095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rgbClr val="C00000"/>
                </a:solidFill>
              </a:rPr>
              <a:t>20m</a:t>
            </a:r>
          </a:p>
        </p:txBody>
      </p:sp>
      <p:cxnSp>
        <p:nvCxnSpPr>
          <p:cNvPr id="32" name="Straight Connector 31"/>
          <p:cNvCxnSpPr>
            <a:endCxn id="28" idx="1"/>
          </p:cNvCxnSpPr>
          <p:nvPr/>
        </p:nvCxnSpPr>
        <p:spPr>
          <a:xfrm flipV="1">
            <a:off x="4956699" y="1700544"/>
            <a:ext cx="1582528" cy="466406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47573" y="4340650"/>
            <a:ext cx="1606357" cy="1334223"/>
          </a:xfrm>
          <a:prstGeom prst="line">
            <a:avLst/>
          </a:prstGeom>
          <a:ln w="1905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298779" y="1434680"/>
            <a:ext cx="1715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Scan time: 10us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Photocurrent PSD Beyond Coherence Range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7" y="1230854"/>
            <a:ext cx="3807930" cy="26930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6" y="3893233"/>
            <a:ext cx="3807931" cy="269302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776479" y="4143930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</a:rPr>
              <a:t>1m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09233" y="4801573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4"/>
                </a:solidFill>
              </a:rPr>
              <a:t>20m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76" y="1729885"/>
            <a:ext cx="4607595" cy="325855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532541" y="3893233"/>
            <a:ext cx="229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Linewidth: </a:t>
            </a:r>
            <a:r>
              <a:rPr lang="en-US" dirty="0" smtClean="0">
                <a:solidFill>
                  <a:schemeClr val="accent5"/>
                </a:solidFill>
              </a:rPr>
              <a:t>10MHz</a:t>
            </a:r>
            <a:r>
              <a:rPr lang="en-US" baseline="30000" dirty="0" smtClean="0">
                <a:solidFill>
                  <a:schemeClr val="accent5"/>
                </a:solidFill>
              </a:rPr>
              <a:t>2</a:t>
            </a:r>
            <a:r>
              <a:rPr lang="en-US" dirty="0" smtClean="0">
                <a:solidFill>
                  <a:schemeClr val="accent5"/>
                </a:solidFill>
              </a:rPr>
              <a:t>/Hz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439973" y="2257561"/>
            <a:ext cx="217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Linewidth: </a:t>
            </a:r>
            <a:r>
              <a:rPr lang="en-US" dirty="0" smtClean="0">
                <a:solidFill>
                  <a:schemeClr val="accent2"/>
                </a:solidFill>
              </a:rPr>
              <a:t>2MHz</a:t>
            </a:r>
            <a:r>
              <a:rPr lang="en-US" baseline="30000" dirty="0" smtClean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/Hz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76479" y="1687452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5"/>
                </a:solidFill>
              </a:rPr>
              <a:t>1m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709233" y="2345095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rgbClr val="C00000"/>
                </a:solidFill>
              </a:rPr>
              <a:t>20m</a:t>
            </a:r>
          </a:p>
        </p:txBody>
      </p:sp>
      <p:cxnSp>
        <p:nvCxnSpPr>
          <p:cNvPr id="32" name="Straight Connector 31"/>
          <p:cNvCxnSpPr>
            <a:endCxn id="28" idx="1"/>
          </p:cNvCxnSpPr>
          <p:nvPr/>
        </p:nvCxnSpPr>
        <p:spPr>
          <a:xfrm flipV="1">
            <a:off x="4956699" y="1700544"/>
            <a:ext cx="1582528" cy="466406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47573" y="4340650"/>
            <a:ext cx="1606357" cy="1334223"/>
          </a:xfrm>
          <a:prstGeom prst="line">
            <a:avLst/>
          </a:prstGeom>
          <a:ln w="1905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298779" y="1434680"/>
            <a:ext cx="1715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Scan time: 10us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82499" y="1275458"/>
            <a:ext cx="11597081" cy="5582542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429450" y="3235590"/>
            <a:ext cx="7333100" cy="254200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How can we solve phase noise problem?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By using better spectral estimation algorithm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By improving laser modulation hardware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26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Photocurrent PSD Beyond Coherence Range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7" y="1230854"/>
            <a:ext cx="3807930" cy="26930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6" y="3893233"/>
            <a:ext cx="3807931" cy="269302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776479" y="4143930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</a:rPr>
              <a:t>1m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09233" y="4801573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4"/>
                </a:solidFill>
              </a:rPr>
              <a:t>20m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76" y="1729885"/>
            <a:ext cx="4607595" cy="325855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532541" y="3893233"/>
            <a:ext cx="229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Linewidth: </a:t>
            </a:r>
            <a:r>
              <a:rPr lang="en-US" dirty="0" smtClean="0">
                <a:solidFill>
                  <a:schemeClr val="accent5"/>
                </a:solidFill>
              </a:rPr>
              <a:t>10MHz</a:t>
            </a:r>
            <a:r>
              <a:rPr lang="en-US" baseline="30000" dirty="0" smtClean="0">
                <a:solidFill>
                  <a:schemeClr val="accent5"/>
                </a:solidFill>
              </a:rPr>
              <a:t>2</a:t>
            </a:r>
            <a:r>
              <a:rPr lang="en-US" dirty="0" smtClean="0">
                <a:solidFill>
                  <a:schemeClr val="accent5"/>
                </a:solidFill>
              </a:rPr>
              <a:t>/Hz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439973" y="2257561"/>
            <a:ext cx="217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Linewidth: </a:t>
            </a:r>
            <a:r>
              <a:rPr lang="en-US" dirty="0" smtClean="0">
                <a:solidFill>
                  <a:schemeClr val="accent2"/>
                </a:solidFill>
              </a:rPr>
              <a:t>2MHz</a:t>
            </a:r>
            <a:r>
              <a:rPr lang="en-US" baseline="30000" dirty="0" smtClean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/Hz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76479" y="1687452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5"/>
                </a:solidFill>
              </a:rPr>
              <a:t>1m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709233" y="2345095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rgbClr val="C00000"/>
                </a:solidFill>
              </a:rPr>
              <a:t>20m</a:t>
            </a:r>
          </a:p>
        </p:txBody>
      </p:sp>
      <p:cxnSp>
        <p:nvCxnSpPr>
          <p:cNvPr id="32" name="Straight Connector 31"/>
          <p:cNvCxnSpPr>
            <a:endCxn id="28" idx="1"/>
          </p:cNvCxnSpPr>
          <p:nvPr/>
        </p:nvCxnSpPr>
        <p:spPr>
          <a:xfrm flipV="1">
            <a:off x="4956699" y="1700544"/>
            <a:ext cx="1582528" cy="466406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47573" y="4340650"/>
            <a:ext cx="1606357" cy="1334223"/>
          </a:xfrm>
          <a:prstGeom prst="line">
            <a:avLst/>
          </a:prstGeom>
          <a:ln w="1905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298779" y="1434680"/>
            <a:ext cx="1715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Scan time: 10us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82499" y="1275458"/>
            <a:ext cx="11597081" cy="5582542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429450" y="3235590"/>
            <a:ext cx="7333100" cy="254200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How can we solve phase noise problem?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By using better spectral estimation algorithm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By improving laser modulation hardware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5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420" y="1346886"/>
            <a:ext cx="11567160" cy="5358714"/>
          </a:xfrm>
        </p:spPr>
        <p:txBody>
          <a:bodyPr>
            <a:normAutofit/>
          </a:bodyPr>
          <a:lstStyle/>
          <a:p>
            <a:r>
              <a:rPr lang="en-US" dirty="0"/>
              <a:t>Common belief: targets should always be within the coherence range</a:t>
            </a:r>
          </a:p>
          <a:p>
            <a:pPr lvl="1"/>
            <a:r>
              <a:rPr lang="en-US" dirty="0"/>
              <a:t>Significantly constrains linewidth spec for tunable laser</a:t>
            </a:r>
          </a:p>
          <a:p>
            <a:r>
              <a:rPr lang="en-US" dirty="0" smtClean="0"/>
              <a:t>Long-range Lidar is not targeting for 𝜇m-level accuracy</a:t>
            </a:r>
          </a:p>
          <a:p>
            <a:r>
              <a:rPr lang="en-US" dirty="0" smtClean="0"/>
              <a:t>If </a:t>
            </a:r>
            <a:r>
              <a:rPr lang="en-US" dirty="0"/>
              <a:t>we can assume there’s single </a:t>
            </a:r>
            <a:r>
              <a:rPr lang="en-US" dirty="0" err="1"/>
              <a:t>scatterer</a:t>
            </a:r>
            <a:r>
              <a:rPr lang="en-US" dirty="0"/>
              <a:t>, we can fit the PSD estimate to the known shape (</a:t>
            </a:r>
            <a:r>
              <a:rPr lang="en-US" dirty="0" smtClean="0"/>
              <a:t>Lorentzian + white background) </a:t>
            </a:r>
            <a:r>
              <a:rPr lang="en-US" dirty="0"/>
              <a:t>to get better distance estimate than just </a:t>
            </a:r>
            <a:r>
              <a:rPr lang="en-US" dirty="0" smtClean="0"/>
              <a:t>FFT </a:t>
            </a:r>
            <a:r>
              <a:rPr lang="en-US" dirty="0">
                <a:sym typeface="Wingdings"/>
              </a:rPr>
              <a:t> </a:t>
            </a:r>
            <a:r>
              <a:rPr lang="en-US" dirty="0" smtClean="0">
                <a:sym typeface="Wingdings"/>
              </a:rPr>
              <a:t>peak-finding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Problem of </a:t>
            </a:r>
            <a:r>
              <a:rPr lang="en-US" dirty="0" smtClean="0">
                <a:sym typeface="Wingdings"/>
              </a:rPr>
              <a:t>super-resolution!</a:t>
            </a:r>
          </a:p>
          <a:p>
            <a:pPr lvl="1"/>
            <a:r>
              <a:rPr lang="en-US" dirty="0" smtClean="0">
                <a:sym typeface="Wingdings"/>
              </a:rPr>
              <a:t>Given prior:</a:t>
            </a:r>
            <a:endParaRPr lang="en-US" dirty="0">
              <a:sym typeface="Wingding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Detection Algorithm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867" y="5203143"/>
            <a:ext cx="4868266" cy="7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420" y="1346886"/>
            <a:ext cx="7215722" cy="5358714"/>
          </a:xfrm>
        </p:spPr>
        <p:txBody>
          <a:bodyPr>
            <a:normAutofit/>
          </a:bodyPr>
          <a:lstStyle/>
          <a:p>
            <a:r>
              <a:rPr lang="en-US" dirty="0">
                <a:sym typeface="Wingdings"/>
              </a:rPr>
              <a:t>Procedure</a:t>
            </a:r>
          </a:p>
          <a:p>
            <a:pPr lvl="1"/>
            <a:r>
              <a:rPr lang="en-US" dirty="0">
                <a:sym typeface="Wingdings"/>
              </a:rPr>
              <a:t>Estimate PSD from time-domain signal with FFT (</a:t>
            </a:r>
            <a:r>
              <a:rPr lang="en-US" dirty="0" err="1">
                <a:sym typeface="Wingdings"/>
              </a:rPr>
              <a:t>periodogram</a:t>
            </a:r>
            <a:r>
              <a:rPr lang="en-US" dirty="0">
                <a:sym typeface="Wingdings"/>
              </a:rPr>
              <a:t>)</a:t>
            </a:r>
          </a:p>
          <a:p>
            <a:pPr lvl="1"/>
            <a:r>
              <a:rPr lang="en-US" dirty="0">
                <a:sym typeface="Wingdings"/>
              </a:rPr>
              <a:t>Then apply fitting with known Lorentzian prior</a:t>
            </a:r>
          </a:p>
          <a:p>
            <a:r>
              <a:rPr lang="en-US" dirty="0">
                <a:sym typeface="Wingdings"/>
              </a:rPr>
              <a:t>Fitting methods</a:t>
            </a:r>
          </a:p>
          <a:p>
            <a:pPr lvl="1"/>
            <a:r>
              <a:rPr lang="en-US" dirty="0">
                <a:sym typeface="Wingdings"/>
              </a:rPr>
              <a:t>(Nonlinear) least squares estimation (LSE)</a:t>
            </a:r>
          </a:p>
          <a:p>
            <a:pPr lvl="1"/>
            <a:r>
              <a:rPr lang="en-US" dirty="0">
                <a:sym typeface="Wingdings"/>
              </a:rPr>
              <a:t>Maximum likelihood estimation (MLE)</a:t>
            </a:r>
          </a:p>
          <a:p>
            <a:r>
              <a:rPr lang="en-US" dirty="0">
                <a:sym typeface="Wingdings"/>
              </a:rPr>
              <a:t>MLE can be better, as it can take into account the uneven estimation variance of </a:t>
            </a:r>
            <a:r>
              <a:rPr lang="en-US" dirty="0" err="1">
                <a:sym typeface="Wingdings"/>
              </a:rPr>
              <a:t>periodogram</a:t>
            </a:r>
            <a:r>
              <a:rPr lang="en-US" dirty="0">
                <a:sym typeface="Wingdings"/>
              </a:rPr>
              <a:t> over frequency bins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Spectral Estimation Process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10"/>
          <a:stretch/>
        </p:blipFill>
        <p:spPr>
          <a:xfrm>
            <a:off x="7566409" y="4509369"/>
            <a:ext cx="4178300" cy="8383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339685" y="5251300"/>
            <a:ext cx="44050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>
                <a:solidFill>
                  <a:srgbClr val="FF0000"/>
                </a:solidFill>
              </a:rPr>
              <a:t>For </a:t>
            </a:r>
            <a:r>
              <a:rPr lang="en-US" b="1" dirty="0" err="1" smtClean="0">
                <a:solidFill>
                  <a:srgbClr val="FF0000"/>
                </a:solidFill>
              </a:rPr>
              <a:t>periodogram</a:t>
            </a:r>
            <a:r>
              <a:rPr lang="en-US" b="1" dirty="0" smtClean="0">
                <a:solidFill>
                  <a:srgbClr val="FF0000"/>
                </a:solidFill>
              </a:rPr>
              <a:t> estimation, variance is bigger for bins with higher power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>
                <a:solidFill>
                  <a:srgbClr val="FF0000"/>
                </a:solidFill>
              </a:rPr>
              <a:t>(just like shot-noise limited photodetectors)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142" y="1655374"/>
            <a:ext cx="4289442" cy="27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8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7231</TotalTime>
  <Words>2246</Words>
  <Application>Microsoft Macintosh PowerPoint</Application>
  <PresentationFormat>Widescreen</PresentationFormat>
  <Paragraphs>390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Calibri</vt:lpstr>
      <vt:lpstr>Calibri</vt:lpstr>
      <vt:lpstr>Calibri Light</vt:lpstr>
      <vt:lpstr>Helvetica</vt:lpstr>
      <vt:lpstr>Helvetica Neue</vt:lpstr>
      <vt:lpstr>Mangal</vt:lpstr>
      <vt:lpstr>MS PGothic</vt:lpstr>
      <vt:lpstr>ＭＳ Ｐゴシック</vt:lpstr>
      <vt:lpstr>Wingdings</vt:lpstr>
      <vt:lpstr>맑은 고딕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OPLL Implementation</vt:lpstr>
      <vt:lpstr>Digital backend functionalities</vt:lpstr>
      <vt:lpstr>All-pass triangular modulation</vt:lpstr>
      <vt:lpstr>No Frequency Offset, Two Pt Mod On</vt:lpstr>
      <vt:lpstr>Noise Sources in Optical PLL</vt:lpstr>
      <vt:lpstr>PowerPoint Presentation</vt:lpstr>
      <vt:lpstr>Design Procedure</vt:lpstr>
      <vt:lpstr>Design Procedure</vt:lpstr>
      <vt:lpstr>Plugging in Real Numbers</vt:lpstr>
      <vt:lpstr>Plugging in Real Numbers</vt:lpstr>
      <vt:lpstr>Optical PLL prototype chip (Aug.`17): 3x1.5mm</vt:lpstr>
      <vt:lpstr>Optical PLL prototype chip (Aug.`17): 3x1.5mm</vt:lpstr>
      <vt:lpstr>Photonics chip from EPHI (Mar.`15)</vt:lpstr>
      <vt:lpstr>Optical PLL prototype chip (Aug.`17): 3x1.5mm</vt:lpstr>
      <vt:lpstr>Fine TDC</vt:lpstr>
      <vt:lpstr>Sign generator for triangular waveform</vt:lpstr>
      <vt:lpstr>Sign generator for triangular waveform</vt:lpstr>
      <vt:lpstr>Current DAC &amp; capacitance</vt:lpstr>
      <vt:lpstr>Current DAC</vt:lpstr>
      <vt:lpstr>Laser buffer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 PLL for FMCW Lidar</dc:title>
  <dc:creator>taehwan</dc:creator>
  <cp:lastModifiedBy>Kim Taehwan</cp:lastModifiedBy>
  <cp:revision>695</cp:revision>
  <cp:lastPrinted>2017-10-05T16:13:17Z</cp:lastPrinted>
  <dcterms:created xsi:type="dcterms:W3CDTF">2016-10-23T18:41:51Z</dcterms:created>
  <dcterms:modified xsi:type="dcterms:W3CDTF">2017-10-05T16:20:29Z</dcterms:modified>
</cp:coreProperties>
</file>